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sldIdLst>
    <p:sldId id="292" r:id="rId5"/>
    <p:sldId id="331" r:id="rId6"/>
    <p:sldId id="335" r:id="rId7"/>
    <p:sldId id="291" r:id="rId8"/>
    <p:sldId id="351" r:id="rId9"/>
    <p:sldId id="302" r:id="rId10"/>
    <p:sldId id="328" r:id="rId11"/>
    <p:sldId id="324" r:id="rId12"/>
    <p:sldId id="306" r:id="rId13"/>
    <p:sldId id="274" r:id="rId14"/>
    <p:sldId id="308" r:id="rId15"/>
    <p:sldId id="300" r:id="rId16"/>
    <p:sldId id="276" r:id="rId17"/>
    <p:sldId id="313" r:id="rId18"/>
    <p:sldId id="281" r:id="rId19"/>
    <p:sldId id="314" r:id="rId20"/>
    <p:sldId id="339" r:id="rId21"/>
    <p:sldId id="284" r:id="rId22"/>
    <p:sldId id="348" r:id="rId23"/>
    <p:sldId id="316" r:id="rId24"/>
    <p:sldId id="336" r:id="rId25"/>
    <p:sldId id="317" r:id="rId26"/>
    <p:sldId id="303" r:id="rId27"/>
    <p:sldId id="341" r:id="rId28"/>
    <p:sldId id="319" r:id="rId29"/>
    <p:sldId id="347" r:id="rId30"/>
    <p:sldId id="325" r:id="rId31"/>
    <p:sldId id="350" r:id="rId32"/>
    <p:sldId id="345" r:id="rId33"/>
  </p:sldIdLst>
  <p:sldSz cx="12192000" cy="6858000"/>
  <p:notesSz cx="6889750" cy="100187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393" userDrawn="1">
          <p15:clr>
            <a:srgbClr val="A4A3A4"/>
          </p15:clr>
        </p15:guide>
        <p15:guide id="5" orient="horz" pos="6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70AD47"/>
    <a:srgbClr val="CC6600"/>
    <a:srgbClr val="993300"/>
    <a:srgbClr val="CC9900"/>
    <a:srgbClr val="CC0066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B78758-5E6B-4DCF-8DFF-4E8961FC21F6}" v="577" dt="2021-09-01T09:50:55.759"/>
    <p1510:client id="{A063E1EE-17FA-46A3-915D-212824AB92ED}" v="40" dt="2021-09-02T07:11:26.5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73" autoAdjust="0"/>
    <p:restoredTop sz="96930" autoAdjust="0"/>
  </p:normalViewPr>
  <p:slideViewPr>
    <p:cSldViewPr snapToGrid="0" showGuides="1">
      <p:cViewPr varScale="1">
        <p:scale>
          <a:sx n="156" d="100"/>
          <a:sy n="156" d="100"/>
        </p:scale>
        <p:origin x="1116" y="108"/>
      </p:cViewPr>
      <p:guideLst>
        <p:guide pos="393"/>
        <p:guide orient="horz" pos="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el J. Scacchi" userId="c612030a-db81-4bc7-80c3-8bb163b3107f" providerId="ADAL" clId="{A063E1EE-17FA-46A3-915D-212824AB92ED}"/>
    <pc:docChg chg="undo custSel addSld delSld modSld">
      <pc:chgData name="Marcel J. Scacchi" userId="c612030a-db81-4bc7-80c3-8bb163b3107f" providerId="ADAL" clId="{A063E1EE-17FA-46A3-915D-212824AB92ED}" dt="2021-09-02T07:15:13.386" v="166" actId="404"/>
      <pc:docMkLst>
        <pc:docMk/>
      </pc:docMkLst>
      <pc:sldChg chg="modSp del">
        <pc:chgData name="Marcel J. Scacchi" userId="c612030a-db81-4bc7-80c3-8bb163b3107f" providerId="ADAL" clId="{A063E1EE-17FA-46A3-915D-212824AB92ED}" dt="2021-09-01T19:03:35.205" v="100" actId="2696"/>
        <pc:sldMkLst>
          <pc:docMk/>
          <pc:sldMk cId="1402858638" sldId="269"/>
        </pc:sldMkLst>
        <pc:spChg chg="mod">
          <ac:chgData name="Marcel J. Scacchi" userId="c612030a-db81-4bc7-80c3-8bb163b3107f" providerId="ADAL" clId="{A063E1EE-17FA-46A3-915D-212824AB92ED}" dt="2021-09-01T14:46:48.099" v="54" actId="1076"/>
          <ac:spMkLst>
            <pc:docMk/>
            <pc:sldMk cId="1402858638" sldId="269"/>
            <ac:spMk id="3" creationId="{B3600F60-F8D9-406E-BAC7-3462530FEC3D}"/>
          </ac:spMkLst>
        </pc:spChg>
        <pc:spChg chg="mod">
          <ac:chgData name="Marcel J. Scacchi" userId="c612030a-db81-4bc7-80c3-8bb163b3107f" providerId="ADAL" clId="{A063E1EE-17FA-46A3-915D-212824AB92ED}" dt="2021-09-01T14:47:17.567" v="62" actId="403"/>
          <ac:spMkLst>
            <pc:docMk/>
            <pc:sldMk cId="1402858638" sldId="269"/>
            <ac:spMk id="9" creationId="{53BE230E-EECE-4A7E-AC90-1B4938500C92}"/>
          </ac:spMkLst>
        </pc:spChg>
        <pc:spChg chg="mod ord">
          <ac:chgData name="Marcel J. Scacchi" userId="c612030a-db81-4bc7-80c3-8bb163b3107f" providerId="ADAL" clId="{A063E1EE-17FA-46A3-915D-212824AB92ED}" dt="2021-09-01T14:47:31.410" v="64" actId="166"/>
          <ac:spMkLst>
            <pc:docMk/>
            <pc:sldMk cId="1402858638" sldId="269"/>
            <ac:spMk id="10" creationId="{DEADDCD6-9D11-4892-A2CB-D0E97228EDDD}"/>
          </ac:spMkLst>
        </pc:spChg>
        <pc:spChg chg="mod">
          <ac:chgData name="Marcel J. Scacchi" userId="c612030a-db81-4bc7-80c3-8bb163b3107f" providerId="ADAL" clId="{A063E1EE-17FA-46A3-915D-212824AB92ED}" dt="2021-09-01T14:46:59.838" v="58" actId="403"/>
          <ac:spMkLst>
            <pc:docMk/>
            <pc:sldMk cId="1402858638" sldId="269"/>
            <ac:spMk id="11" creationId="{53ECCC65-C9E6-4912-AC19-615AA6E72B00}"/>
          </ac:spMkLst>
        </pc:spChg>
        <pc:spChg chg="mod">
          <ac:chgData name="Marcel J. Scacchi" userId="c612030a-db81-4bc7-80c3-8bb163b3107f" providerId="ADAL" clId="{A063E1EE-17FA-46A3-915D-212824AB92ED}" dt="2021-09-01T14:47:06.451" v="60" actId="403"/>
          <ac:spMkLst>
            <pc:docMk/>
            <pc:sldMk cId="1402858638" sldId="269"/>
            <ac:spMk id="12" creationId="{B1E79126-2B01-4415-8B6F-ECE02F072B4A}"/>
          </ac:spMkLst>
        </pc:spChg>
        <pc:spChg chg="mod">
          <ac:chgData name="Marcel J. Scacchi" userId="c612030a-db81-4bc7-80c3-8bb163b3107f" providerId="ADAL" clId="{A063E1EE-17FA-46A3-915D-212824AB92ED}" dt="2021-09-01T14:48:40.975" v="82" actId="403"/>
          <ac:spMkLst>
            <pc:docMk/>
            <pc:sldMk cId="1402858638" sldId="269"/>
            <ac:spMk id="14" creationId="{064CBAAD-00B5-4BF2-9F9B-F4A0917B060A}"/>
          </ac:spMkLst>
        </pc:spChg>
        <pc:cxnChg chg="ord">
          <ac:chgData name="Marcel J. Scacchi" userId="c612030a-db81-4bc7-80c3-8bb163b3107f" providerId="ADAL" clId="{A063E1EE-17FA-46A3-915D-212824AB92ED}" dt="2021-09-01T14:47:34.941" v="65" actId="166"/>
          <ac:cxnSpMkLst>
            <pc:docMk/>
            <pc:sldMk cId="1402858638" sldId="269"/>
            <ac:cxnSpMk id="29" creationId="{5836570F-C803-4416-8876-0113EB79F09A}"/>
          </ac:cxnSpMkLst>
        </pc:cxnChg>
        <pc:cxnChg chg="mod">
          <ac:chgData name="Marcel J. Scacchi" userId="c612030a-db81-4bc7-80c3-8bb163b3107f" providerId="ADAL" clId="{A063E1EE-17FA-46A3-915D-212824AB92ED}" dt="2021-09-01T14:47:27.002" v="63" actId="1076"/>
          <ac:cxnSpMkLst>
            <pc:docMk/>
            <pc:sldMk cId="1402858638" sldId="269"/>
            <ac:cxnSpMk id="32" creationId="{9255FA1A-D14A-4D16-988E-8209EB89B81D}"/>
          </ac:cxnSpMkLst>
        </pc:cxnChg>
        <pc:cxnChg chg="mod">
          <ac:chgData name="Marcel J. Scacchi" userId="c612030a-db81-4bc7-80c3-8bb163b3107f" providerId="ADAL" clId="{A063E1EE-17FA-46A3-915D-212824AB92ED}" dt="2021-09-01T14:48:55.957" v="84" actId="14100"/>
          <ac:cxnSpMkLst>
            <pc:docMk/>
            <pc:sldMk cId="1402858638" sldId="269"/>
            <ac:cxnSpMk id="34" creationId="{3B2297E7-558A-4474-A5AB-A54654ED8907}"/>
          </ac:cxnSpMkLst>
        </pc:cxnChg>
      </pc:sldChg>
      <pc:sldChg chg="modAnim">
        <pc:chgData name="Marcel J. Scacchi" userId="c612030a-db81-4bc7-80c3-8bb163b3107f" providerId="ADAL" clId="{A063E1EE-17FA-46A3-915D-212824AB92ED}" dt="2021-09-01T13:24:57.887" v="20"/>
        <pc:sldMkLst>
          <pc:docMk/>
          <pc:sldMk cId="1223508610" sldId="274"/>
        </pc:sldMkLst>
      </pc:sldChg>
      <pc:sldChg chg="modSp">
        <pc:chgData name="Marcel J. Scacchi" userId="c612030a-db81-4bc7-80c3-8bb163b3107f" providerId="ADAL" clId="{A063E1EE-17FA-46A3-915D-212824AB92ED}" dt="2021-09-01T14:49:18.266" v="87" actId="207"/>
        <pc:sldMkLst>
          <pc:docMk/>
          <pc:sldMk cId="3424156874" sldId="302"/>
        </pc:sldMkLst>
        <pc:spChg chg="mod">
          <ac:chgData name="Marcel J. Scacchi" userId="c612030a-db81-4bc7-80c3-8bb163b3107f" providerId="ADAL" clId="{A063E1EE-17FA-46A3-915D-212824AB92ED}" dt="2021-09-01T14:48:00.975" v="70" actId="403"/>
          <ac:spMkLst>
            <pc:docMk/>
            <pc:sldMk cId="3424156874" sldId="302"/>
            <ac:spMk id="20" creationId="{76F73F5A-B8C9-4168-AE71-8579B01D8922}"/>
          </ac:spMkLst>
        </pc:spChg>
        <pc:spChg chg="mod">
          <ac:chgData name="Marcel J. Scacchi" userId="c612030a-db81-4bc7-80c3-8bb163b3107f" providerId="ADAL" clId="{A063E1EE-17FA-46A3-915D-212824AB92ED}" dt="2021-09-01T14:48:03.795" v="71" actId="403"/>
          <ac:spMkLst>
            <pc:docMk/>
            <pc:sldMk cId="3424156874" sldId="302"/>
            <ac:spMk id="21" creationId="{722A3177-0B9E-4B33-B464-DD93EB35A479}"/>
          </ac:spMkLst>
        </pc:spChg>
        <pc:spChg chg="mod">
          <ac:chgData name="Marcel J. Scacchi" userId="c612030a-db81-4bc7-80c3-8bb163b3107f" providerId="ADAL" clId="{A063E1EE-17FA-46A3-915D-212824AB92ED}" dt="2021-09-01T14:48:07.654" v="74" actId="113"/>
          <ac:spMkLst>
            <pc:docMk/>
            <pc:sldMk cId="3424156874" sldId="302"/>
            <ac:spMk id="22" creationId="{A5F2B052-CABE-4AE3-B87E-BCE7DEB4F835}"/>
          </ac:spMkLst>
        </pc:spChg>
        <pc:spChg chg="mod">
          <ac:chgData name="Marcel J. Scacchi" userId="c612030a-db81-4bc7-80c3-8bb163b3107f" providerId="ADAL" clId="{A063E1EE-17FA-46A3-915D-212824AB92ED}" dt="2021-09-01T14:49:09.061" v="85" actId="207"/>
          <ac:spMkLst>
            <pc:docMk/>
            <pc:sldMk cId="3424156874" sldId="302"/>
            <ac:spMk id="23" creationId="{32A82AD4-412B-4CA9-B951-BC0638FF1B06}"/>
          </ac:spMkLst>
        </pc:spChg>
        <pc:spChg chg="mod">
          <ac:chgData name="Marcel J. Scacchi" userId="c612030a-db81-4bc7-80c3-8bb163b3107f" providerId="ADAL" clId="{A063E1EE-17FA-46A3-915D-212824AB92ED}" dt="2021-09-01T14:49:18.266" v="87" actId="207"/>
          <ac:spMkLst>
            <pc:docMk/>
            <pc:sldMk cId="3424156874" sldId="302"/>
            <ac:spMk id="42" creationId="{1EF5EAD9-4C96-456C-8D78-72B113BCAB04}"/>
          </ac:spMkLst>
        </pc:spChg>
      </pc:sldChg>
      <pc:sldChg chg="modSp">
        <pc:chgData name="Marcel J. Scacchi" userId="c612030a-db81-4bc7-80c3-8bb163b3107f" providerId="ADAL" clId="{A063E1EE-17FA-46A3-915D-212824AB92ED}" dt="2021-09-02T07:12:37.718" v="144" actId="404"/>
        <pc:sldMkLst>
          <pc:docMk/>
          <pc:sldMk cId="1092664894" sldId="306"/>
        </pc:sldMkLst>
        <pc:spChg chg="mod">
          <ac:chgData name="Marcel J. Scacchi" userId="c612030a-db81-4bc7-80c3-8bb163b3107f" providerId="ADAL" clId="{A063E1EE-17FA-46A3-915D-212824AB92ED}" dt="2021-09-02T07:12:37.718" v="144" actId="404"/>
          <ac:spMkLst>
            <pc:docMk/>
            <pc:sldMk cId="1092664894" sldId="306"/>
            <ac:spMk id="7" creationId="{787D8224-27E3-45D6-AD53-CE6C2DC15892}"/>
          </ac:spMkLst>
        </pc:spChg>
      </pc:sldChg>
      <pc:sldChg chg="modSp">
        <pc:chgData name="Marcel J. Scacchi" userId="c612030a-db81-4bc7-80c3-8bb163b3107f" providerId="ADAL" clId="{A063E1EE-17FA-46A3-915D-212824AB92ED}" dt="2021-09-02T07:12:29.116" v="143" actId="20577"/>
        <pc:sldMkLst>
          <pc:docMk/>
          <pc:sldMk cId="1557558328" sldId="324"/>
        </pc:sldMkLst>
        <pc:spChg chg="mod">
          <ac:chgData name="Marcel J. Scacchi" userId="c612030a-db81-4bc7-80c3-8bb163b3107f" providerId="ADAL" clId="{A063E1EE-17FA-46A3-915D-212824AB92ED}" dt="2021-09-02T07:12:29.116" v="143" actId="20577"/>
          <ac:spMkLst>
            <pc:docMk/>
            <pc:sldMk cId="1557558328" sldId="324"/>
            <ac:spMk id="33" creationId="{5ED95DA5-D980-4D80-B62E-11A1E4FAEFD7}"/>
          </ac:spMkLst>
        </pc:spChg>
      </pc:sldChg>
      <pc:sldChg chg="addSp delSp modSp">
        <pc:chgData name="Marcel J. Scacchi" userId="c612030a-db81-4bc7-80c3-8bb163b3107f" providerId="ADAL" clId="{A063E1EE-17FA-46A3-915D-212824AB92ED}" dt="2021-09-02T07:15:13.386" v="166" actId="404"/>
        <pc:sldMkLst>
          <pc:docMk/>
          <pc:sldMk cId="1147834517" sldId="328"/>
        </pc:sldMkLst>
        <pc:spChg chg="mod">
          <ac:chgData name="Marcel J. Scacchi" userId="c612030a-db81-4bc7-80c3-8bb163b3107f" providerId="ADAL" clId="{A063E1EE-17FA-46A3-915D-212824AB92ED}" dt="2021-09-02T07:12:17.802" v="137" actId="404"/>
          <ac:spMkLst>
            <pc:docMk/>
            <pc:sldMk cId="1147834517" sldId="328"/>
            <ac:spMk id="9" creationId="{E957254B-1137-46CB-B993-6106488BFC80}"/>
          </ac:spMkLst>
        </pc:spChg>
        <pc:spChg chg="mod">
          <ac:chgData name="Marcel J. Scacchi" userId="c612030a-db81-4bc7-80c3-8bb163b3107f" providerId="ADAL" clId="{A063E1EE-17FA-46A3-915D-212824AB92ED}" dt="2021-09-02T07:15:13.386" v="166" actId="404"/>
          <ac:spMkLst>
            <pc:docMk/>
            <pc:sldMk cId="1147834517" sldId="328"/>
            <ac:spMk id="26" creationId="{F66354E1-F4E4-46EE-B641-B93E9D8EB225}"/>
          </ac:spMkLst>
        </pc:spChg>
        <pc:spChg chg="add del">
          <ac:chgData name="Marcel J. Scacchi" userId="c612030a-db81-4bc7-80c3-8bb163b3107f" providerId="ADAL" clId="{A063E1EE-17FA-46A3-915D-212824AB92ED}" dt="2021-09-02T07:11:29.790" v="116" actId="478"/>
          <ac:spMkLst>
            <pc:docMk/>
            <pc:sldMk cId="1147834517" sldId="328"/>
            <ac:spMk id="42" creationId="{75BF4521-DDFE-40A4-9B8C-3B0753953CFA}"/>
          </ac:spMkLst>
        </pc:spChg>
      </pc:sldChg>
      <pc:sldChg chg="modSp">
        <pc:chgData name="Marcel J. Scacchi" userId="c612030a-db81-4bc7-80c3-8bb163b3107f" providerId="ADAL" clId="{A063E1EE-17FA-46A3-915D-212824AB92ED}" dt="2021-09-01T14:51:07.389" v="98" actId="403"/>
        <pc:sldMkLst>
          <pc:docMk/>
          <pc:sldMk cId="1511524815" sldId="341"/>
        </pc:sldMkLst>
        <pc:spChg chg="mod">
          <ac:chgData name="Marcel J. Scacchi" userId="c612030a-db81-4bc7-80c3-8bb163b3107f" providerId="ADAL" clId="{A063E1EE-17FA-46A3-915D-212824AB92ED}" dt="2021-09-01T14:50:55.626" v="96" actId="403"/>
          <ac:spMkLst>
            <pc:docMk/>
            <pc:sldMk cId="1511524815" sldId="341"/>
            <ac:spMk id="14" creationId="{A1B23236-23E9-42B5-B060-A0BBC537409F}"/>
          </ac:spMkLst>
        </pc:spChg>
        <pc:spChg chg="mod">
          <ac:chgData name="Marcel J. Scacchi" userId="c612030a-db81-4bc7-80c3-8bb163b3107f" providerId="ADAL" clId="{A063E1EE-17FA-46A3-915D-212824AB92ED}" dt="2021-09-01T14:51:03.999" v="97" actId="403"/>
          <ac:spMkLst>
            <pc:docMk/>
            <pc:sldMk cId="1511524815" sldId="341"/>
            <ac:spMk id="27" creationId="{EE9F2AA2-1A95-4703-835A-2DC746C907A2}"/>
          </ac:spMkLst>
        </pc:spChg>
        <pc:spChg chg="mod">
          <ac:chgData name="Marcel J. Scacchi" userId="c612030a-db81-4bc7-80c3-8bb163b3107f" providerId="ADAL" clId="{A063E1EE-17FA-46A3-915D-212824AB92ED}" dt="2021-09-01T14:51:07.389" v="98" actId="403"/>
          <ac:spMkLst>
            <pc:docMk/>
            <pc:sldMk cId="1511524815" sldId="341"/>
            <ac:spMk id="30" creationId="{02BFF61C-3E56-4702-9629-2D2501CB1D25}"/>
          </ac:spMkLst>
        </pc:spChg>
      </pc:sldChg>
      <pc:sldChg chg="modSp modAnim">
        <pc:chgData name="Marcel J. Scacchi" userId="c612030a-db81-4bc7-80c3-8bb163b3107f" providerId="ADAL" clId="{A063E1EE-17FA-46A3-915D-212824AB92ED}" dt="2021-09-01T19:17:59.948" v="114"/>
        <pc:sldMkLst>
          <pc:docMk/>
          <pc:sldMk cId="1125406408" sldId="348"/>
        </pc:sldMkLst>
        <pc:spChg chg="mod">
          <ac:chgData name="Marcel J. Scacchi" userId="c612030a-db81-4bc7-80c3-8bb163b3107f" providerId="ADAL" clId="{A063E1EE-17FA-46A3-915D-212824AB92ED}" dt="2021-09-01T14:50:29.337" v="95" actId="403"/>
          <ac:spMkLst>
            <pc:docMk/>
            <pc:sldMk cId="1125406408" sldId="348"/>
            <ac:spMk id="3" creationId="{ACD07539-7FFD-4459-9C61-F8D91ED3A307}"/>
          </ac:spMkLst>
        </pc:spChg>
      </pc:sldChg>
      <pc:sldChg chg="add">
        <pc:chgData name="Marcel J. Scacchi" userId="c612030a-db81-4bc7-80c3-8bb163b3107f" providerId="ADAL" clId="{A063E1EE-17FA-46A3-915D-212824AB92ED}" dt="2021-09-01T19:03:32.099" v="99"/>
        <pc:sldMkLst>
          <pc:docMk/>
          <pc:sldMk cId="3310583413" sldId="35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E8086F-D6D9-4151-85D9-6B3C34BF6C58}" type="datetimeFigureOut">
              <a:rPr lang="de-CH" smtClean="0"/>
              <a:t>02.09.2021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10275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975" y="4821238"/>
            <a:ext cx="5511800" cy="39449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7D35F-44CE-4FCB-A496-D71CE78BB1E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19761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7D35F-44CE-4FCB-A496-D71CE78BB1E3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20834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B7D35F-44CE-4FCB-A496-D71CE78BB1E3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904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7D35F-44CE-4FCB-A496-D71CE78BB1E3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55800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7D35F-44CE-4FCB-A496-D71CE78BB1E3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24378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7D35F-44CE-4FCB-A496-D71CE78BB1E3}" type="slidenum">
              <a:rPr lang="de-CH" smtClean="0"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6213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7D35F-44CE-4FCB-A496-D71CE78BB1E3}" type="slidenum">
              <a:rPr lang="de-CH" smtClean="0"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738782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7D35F-44CE-4FCB-A496-D71CE78BB1E3}" type="slidenum">
              <a:rPr lang="de-CH" smtClean="0"/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444695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7D35F-44CE-4FCB-A496-D71CE78BB1E3}" type="slidenum">
              <a:rPr lang="de-CH" smtClean="0"/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47499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7D35F-44CE-4FCB-A496-D71CE78BB1E3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20593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7D35F-44CE-4FCB-A496-D71CE78BB1E3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84460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7D35F-44CE-4FCB-A496-D71CE78BB1E3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71455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7D35F-44CE-4FCB-A496-D71CE78BB1E3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6423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7D35F-44CE-4FCB-A496-D71CE78BB1E3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81178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7D35F-44CE-4FCB-A496-D71CE78BB1E3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40902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7D35F-44CE-4FCB-A496-D71CE78BB1E3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39983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7D35F-44CE-4FCB-A496-D71CE78BB1E3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64716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6D23A0-28AB-40D9-B90D-6CC0917B97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00229C5-E75E-4F58-BD3A-6C13A1E1F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8DB9CD-5122-41DD-8D75-C6239F062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BAF58-C431-4C9D-991A-8D0731E5DD83}" type="datetimeFigureOut">
              <a:rPr lang="de-CH" smtClean="0"/>
              <a:t>02.09.2021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501A7E-6B12-4007-ADF6-FD12A039F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80F353-C330-4CF7-9F69-152DB553C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BED3F-F77C-4033-A4BB-67A4C2C208B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78139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58FEFA-030A-4558-A507-D8FAECD78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D33114E-02F7-40FA-9B5A-B299E24FA1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36F86E-C1C9-442F-B379-294E82FC3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BAF58-C431-4C9D-991A-8D0731E5DD83}" type="datetimeFigureOut">
              <a:rPr lang="de-CH" smtClean="0"/>
              <a:t>02.09.2021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E1FF6C0-0935-4B6B-AF49-E616156D0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3FFB95-09F5-46F8-9CC4-DCB26F70B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BED3F-F77C-4033-A4BB-67A4C2C208B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97123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BFFC7C1-9D9E-4590-B998-39E17F3625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BBC04A4-58C9-4AE5-A362-0F0BCAB007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9B76454-0334-4445-BEE9-9910BB75B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BAF58-C431-4C9D-991A-8D0731E5DD83}" type="datetimeFigureOut">
              <a:rPr lang="de-CH" smtClean="0"/>
              <a:t>02.09.2021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F9828B9-DA6B-4091-95AF-A1C035F33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F616E7-4AF5-4C7E-87FC-6DBC82308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BED3F-F77C-4033-A4BB-67A4C2C208B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19951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Logo Slide" userDrawn="1">
  <p:cSld name="1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6399" y="1126800"/>
            <a:ext cx="11379201" cy="361959"/>
          </a:xfrm>
        </p:spPr>
        <p:txBody>
          <a:bodyPr wrap="none">
            <a:noAutofit/>
          </a:bodyPr>
          <a:lstStyle>
            <a:lvl1pPr>
              <a:spcBef>
                <a:spcPts val="0"/>
              </a:spcBef>
              <a:buFontTx/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2200"/>
            </a:lvl2pPr>
            <a:lvl3pPr marL="265113" indent="0">
              <a:spcBef>
                <a:spcPts val="0"/>
              </a:spcBef>
              <a:buFontTx/>
              <a:buNone/>
              <a:defRPr sz="2200"/>
            </a:lvl3pPr>
            <a:lvl4pPr marL="538162" indent="0">
              <a:spcBef>
                <a:spcPts val="0"/>
              </a:spcBef>
              <a:buFontTx/>
              <a:buNone/>
              <a:defRPr sz="2200"/>
            </a:lvl4pPr>
            <a:lvl5pPr marL="803275" indent="0">
              <a:spcBef>
                <a:spcPts val="0"/>
              </a:spcBef>
              <a:buFontTx/>
              <a:buNone/>
              <a:defRPr sz="2200"/>
            </a:lvl5pPr>
          </a:lstStyle>
          <a:p>
            <a:pPr lvl="0"/>
            <a:r>
              <a:rPr lang="en-GB" noProof="0"/>
              <a:t>Add subtitle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316559-54C1-497B-BD9B-59DEB4B1E9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7" name="Inhaltsplatzhalter 3">
            <a:extLst>
              <a:ext uri="{FF2B5EF4-FFF2-40B4-BE49-F238E27FC236}">
                <a16:creationId xmlns:a16="http://schemas.microsoft.com/office/drawing/2014/main" id="{58EE2D9D-B09B-4A48-8118-12C3DF5D4BE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259999" y="3400478"/>
            <a:ext cx="3672000" cy="1440000"/>
          </a:xfrm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Reference Logo</a:t>
            </a:r>
          </a:p>
        </p:txBody>
      </p:sp>
    </p:spTree>
    <p:extLst>
      <p:ext uri="{BB962C8B-B14F-4D97-AF65-F5344CB8AC3E}">
        <p14:creationId xmlns:p14="http://schemas.microsoft.com/office/powerpoint/2010/main" val="2265269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9DA497-D3E1-4EB8-90FF-039A07CF8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D21B60-1493-45F1-B01D-EEF910AF9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555D633-F4F1-48CC-BD0A-C2FAB7BAE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BAF58-C431-4C9D-991A-8D0731E5DD83}" type="datetimeFigureOut">
              <a:rPr lang="de-CH" smtClean="0"/>
              <a:t>02.09.2021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49F655-E5C2-4D29-B655-F2F71AE2A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3A0FF2C-97EB-4952-8179-AA54DCAA0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BED3F-F77C-4033-A4BB-67A4C2C208B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9075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7DF637-9101-478F-A937-9F8D5F87B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7FD206-5356-4D6C-8A32-1CD73E7D0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3CE062A-209D-4743-A05E-A6A3911FA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BAF58-C431-4C9D-991A-8D0731E5DD83}" type="datetimeFigureOut">
              <a:rPr lang="de-CH" smtClean="0"/>
              <a:t>02.09.2021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25B177-D6AC-406A-85D9-F170276B0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7C9AF29-BF29-49E3-9F6A-0FDDE5CAA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BED3F-F77C-4033-A4BB-67A4C2C208B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09224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6D2032-8B24-4872-B331-3229283F9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7FB45C-C5C5-4262-A4BC-2A7E2451F6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4F8C6D5-3245-41CE-B368-74BF560A5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2FCB394-5378-43CD-A4A7-97A3DC3EF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BAF58-C431-4C9D-991A-8D0731E5DD83}" type="datetimeFigureOut">
              <a:rPr lang="de-CH" smtClean="0"/>
              <a:t>02.09.2021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84FF5C5-95F0-443F-A076-772B53017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182B714-C368-4F1F-96D4-65C0E7EE8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BED3F-F77C-4033-A4BB-67A4C2C208B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64314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0D16E4-1B11-4BF6-B859-6C34048E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0F4ABBE-C6ED-4F28-A857-075B34ACF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6B8552D-3AF9-42FD-9A73-F85EF100A1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F5189B5-5DF8-4091-94D0-4BCC2449F8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E2029DB-5324-42C4-A699-801B96560B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9F79EB3-8F43-4772-88BD-AEB30A668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BAF58-C431-4C9D-991A-8D0731E5DD83}" type="datetimeFigureOut">
              <a:rPr lang="de-CH" smtClean="0"/>
              <a:t>02.09.2021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BC0DE7D-77C9-464A-B776-35CB13E40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17AF818-15DD-438E-8E43-59681ED57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BED3F-F77C-4033-A4BB-67A4C2C208B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65532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309589-58DB-4B2A-8339-851DD64F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D63C3CD-83CA-47B1-BFEA-5B9BDB1A6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BAF58-C431-4C9D-991A-8D0731E5DD83}" type="datetimeFigureOut">
              <a:rPr lang="de-CH" smtClean="0"/>
              <a:t>02.09.2021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5B85564-563E-496C-8E65-2A1A87DF1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BCE336E-58E6-4866-AE9B-ECB9A6BC1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BED3F-F77C-4033-A4BB-67A4C2C208B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7060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3951404-DCA8-48F7-A3C3-5B2024573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BAF58-C431-4C9D-991A-8D0731E5DD83}" type="datetimeFigureOut">
              <a:rPr lang="de-CH" smtClean="0"/>
              <a:t>02.09.2021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5EA1501-37F0-442C-9199-B91EDAB5D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0A0BC2E-3B40-45A7-A0AC-306ABD4EC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BED3F-F77C-4033-A4BB-67A4C2C208B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91359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AC2D80-DC58-4FCF-A567-E3852DB2D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44EEF8-106E-4210-A821-C28E76AC2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27E4875-B320-4FF0-9AD8-23A56FDD2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49C01DA-60B5-4A3C-8479-1E9B9BEC8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BAF58-C431-4C9D-991A-8D0731E5DD83}" type="datetimeFigureOut">
              <a:rPr lang="de-CH" smtClean="0"/>
              <a:t>02.09.2021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2C51FEB-33B1-4EF0-A38C-65A2037C9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BBCB327-D646-4050-B4F2-D55FFDCE9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BED3F-F77C-4033-A4BB-67A4C2C208B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01681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C1D51F-E5B0-4B6F-8077-6F803BFF8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FFD53C7-FC7C-49AC-B6E2-7769892B07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BECC0DC-D56B-481F-BA6D-C19318F90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B73BE9D-E4D7-468C-A2C1-8CCCB14CA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BAF58-C431-4C9D-991A-8D0731E5DD83}" type="datetimeFigureOut">
              <a:rPr lang="de-CH" smtClean="0"/>
              <a:t>02.09.2021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851BB7A-9315-48DF-9B71-460EFE709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AE7B3F-5321-4FCD-9A24-5C10399AA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BED3F-F77C-4033-A4BB-67A4C2C208B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21744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93C00DD-ACEE-42D3-BB7A-79CBC8544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E3FE2F-B95C-4237-AEC9-F444D33C4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32805FB-1B67-4E49-B643-746F3484CB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BAF58-C431-4C9D-991A-8D0731E5DD83}" type="datetimeFigureOut">
              <a:rPr lang="de-CH" smtClean="0"/>
              <a:t>02.09.2021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2D2C05-3899-4971-BF8C-6481243BB9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B3FD41-D107-4156-8207-2B1E85B96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BED3F-F77C-4033-A4BB-67A4C2C208B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42744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18" Type="http://schemas.microsoft.com/office/2007/relationships/hdphoto" Target="../media/hdphoto6.wdp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41.png"/><Relationship Id="rId10" Type="http://schemas.openxmlformats.org/officeDocument/2006/relationships/image" Target="../media/image37.png"/><Relationship Id="rId4" Type="http://schemas.microsoft.com/office/2007/relationships/hdphoto" Target="../media/hdphoto5.wdp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0.png"/><Relationship Id="rId4" Type="http://schemas.openxmlformats.org/officeDocument/2006/relationships/image" Target="../media/image79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18" Type="http://schemas.openxmlformats.org/officeDocument/2006/relationships/image" Target="../media/image102.gif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17" Type="http://schemas.openxmlformats.org/officeDocument/2006/relationships/image" Target="../media/image101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5" Type="http://schemas.openxmlformats.org/officeDocument/2006/relationships/image" Target="../media/image9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microsoft.com/office/2007/relationships/hdphoto" Target="../media/hdphoto11.wdp"/><Relationship Id="rId3" Type="http://schemas.openxmlformats.org/officeDocument/2006/relationships/image" Target="../media/image103.jpe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5" Type="http://schemas.microsoft.com/office/2007/relationships/hdphoto" Target="../media/hdphoto12.wdp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3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25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15F21EF-3E92-437C-B9E3-0355370622C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6" name="Picture 2" descr="Saddleback Church: Small Groups Blog: My Small Group is too big!">
              <a:extLst>
                <a:ext uri="{FF2B5EF4-FFF2-40B4-BE49-F238E27FC236}">
                  <a16:creationId xmlns:a16="http://schemas.microsoft.com/office/drawing/2014/main" id="{CF45A6D3-E1F2-46D3-B4C8-68DD3AE8D5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229" b="25521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90A68F1C-3B77-4C92-9E14-17D4A88B367C}"/>
                </a:ext>
              </a:extLst>
            </p:cNvPr>
            <p:cNvSpPr txBox="1"/>
            <p:nvPr/>
          </p:nvSpPr>
          <p:spPr>
            <a:xfrm>
              <a:off x="0" y="2250283"/>
              <a:ext cx="12192000" cy="2062103"/>
            </a:xfrm>
            <a:prstGeom prst="rect">
              <a:avLst/>
            </a:prstGeom>
            <a:solidFill>
              <a:schemeClr val="bg1">
                <a:lumMod val="85000"/>
                <a:alpha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8000" dirty="0">
                  <a:latin typeface="Aharoni" panose="02010803020104030203" pitchFamily="2" charset="-79"/>
                  <a:cs typeface="Aharoni" panose="02010803020104030203" pitchFamily="2" charset="-79"/>
                </a:rPr>
                <a:t>PATIENT JOURNEY</a:t>
              </a:r>
              <a:br>
                <a:rPr lang="de-CH" sz="8000" dirty="0">
                  <a:latin typeface="Aharoni" panose="02010803020104030203" pitchFamily="2" charset="-79"/>
                  <a:cs typeface="Aharoni" panose="02010803020104030203" pitchFamily="2" charset="-79"/>
                </a:rPr>
              </a:br>
              <a:r>
                <a:rPr lang="de-CH" sz="4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haroni" panose="02010803020104030203" pitchFamily="2" charset="-79"/>
                </a:rPr>
                <a:t>what</a:t>
              </a:r>
              <a:r>
                <a:rPr lang="de-CH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haroni" panose="02010803020104030203" pitchFamily="2" charset="-79"/>
                </a:rPr>
                <a:t> </a:t>
              </a:r>
              <a:r>
                <a:rPr lang="de-CH" sz="4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haroni" panose="02010803020104030203" pitchFamily="2" charset="-79"/>
                </a:rPr>
                <a:t>it</a:t>
              </a:r>
              <a:r>
                <a:rPr lang="de-CH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haroni" panose="02010803020104030203" pitchFamily="2" charset="-79"/>
                </a:rPr>
                <a:t> </a:t>
              </a:r>
              <a:r>
                <a:rPr lang="de-CH" sz="4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haroni" panose="02010803020104030203" pitchFamily="2" charset="-79"/>
                </a:rPr>
                <a:t>is</a:t>
              </a:r>
              <a:r>
                <a:rPr lang="de-CH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haroni" panose="02010803020104030203" pitchFamily="2" charset="-79"/>
                </a:rPr>
                <a:t> and </a:t>
              </a:r>
              <a:r>
                <a:rPr lang="de-CH" sz="4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haroni" panose="02010803020104030203" pitchFamily="2" charset="-79"/>
                </a:rPr>
                <a:t>why</a:t>
              </a:r>
              <a:r>
                <a:rPr lang="de-CH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haroni" panose="02010803020104030203" pitchFamily="2" charset="-79"/>
                </a:rPr>
                <a:t> </a:t>
              </a:r>
              <a:r>
                <a:rPr lang="de-CH" sz="4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haroni" panose="02010803020104030203" pitchFamily="2" charset="-79"/>
                </a:rPr>
                <a:t>it</a:t>
              </a:r>
              <a:r>
                <a:rPr lang="de-CH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haroni" panose="02010803020104030203" pitchFamily="2" charset="-79"/>
                </a:rPr>
                <a:t> </a:t>
              </a:r>
              <a:r>
                <a:rPr lang="de-CH" sz="4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haroni" panose="02010803020104030203" pitchFamily="2" charset="-79"/>
                </a:rPr>
                <a:t>matters</a:t>
              </a:r>
              <a:endParaRPr lang="de-CH" sz="8000" b="1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endParaRPr>
            </a:p>
          </p:txBody>
        </p:sp>
      </p:grp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CFF19937-4642-426E-A8FC-F5DDC7471E6A}"/>
              </a:ext>
            </a:extLst>
          </p:cNvPr>
          <p:cNvCxnSpPr>
            <a:cxnSpLocks/>
          </p:cNvCxnSpPr>
          <p:nvPr/>
        </p:nvCxnSpPr>
        <p:spPr>
          <a:xfrm flipV="1">
            <a:off x="743256" y="3492871"/>
            <a:ext cx="10718528" cy="756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372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27A015F8-D6FA-4997-9F59-46C43C7016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4255" t="1" r="35071" b="353"/>
          <a:stretch/>
        </p:blipFill>
        <p:spPr>
          <a:xfrm>
            <a:off x="1" y="8164"/>
            <a:ext cx="12192000" cy="6941489"/>
          </a:xfrm>
          <a:prstGeom prst="rect">
            <a:avLst/>
          </a:prstGeom>
        </p:spPr>
      </p:pic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4875004F-E917-4E1C-94E6-2459D21982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766216"/>
              </p:ext>
            </p:extLst>
          </p:nvPr>
        </p:nvGraphicFramePr>
        <p:xfrm>
          <a:off x="1191598" y="2354137"/>
          <a:ext cx="10654842" cy="27870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5807">
                  <a:extLst>
                    <a:ext uri="{9D8B030D-6E8A-4147-A177-3AD203B41FA5}">
                      <a16:colId xmlns:a16="http://schemas.microsoft.com/office/drawing/2014/main" val="991058242"/>
                    </a:ext>
                  </a:extLst>
                </a:gridCol>
                <a:gridCol w="1775807">
                  <a:extLst>
                    <a:ext uri="{9D8B030D-6E8A-4147-A177-3AD203B41FA5}">
                      <a16:colId xmlns:a16="http://schemas.microsoft.com/office/drawing/2014/main" val="1461475977"/>
                    </a:ext>
                  </a:extLst>
                </a:gridCol>
                <a:gridCol w="1775807">
                  <a:extLst>
                    <a:ext uri="{9D8B030D-6E8A-4147-A177-3AD203B41FA5}">
                      <a16:colId xmlns:a16="http://schemas.microsoft.com/office/drawing/2014/main" val="1342924039"/>
                    </a:ext>
                  </a:extLst>
                </a:gridCol>
                <a:gridCol w="1775807">
                  <a:extLst>
                    <a:ext uri="{9D8B030D-6E8A-4147-A177-3AD203B41FA5}">
                      <a16:colId xmlns:a16="http://schemas.microsoft.com/office/drawing/2014/main" val="1277866544"/>
                    </a:ext>
                  </a:extLst>
                </a:gridCol>
                <a:gridCol w="1775807">
                  <a:extLst>
                    <a:ext uri="{9D8B030D-6E8A-4147-A177-3AD203B41FA5}">
                      <a16:colId xmlns:a16="http://schemas.microsoft.com/office/drawing/2014/main" val="537951259"/>
                    </a:ext>
                  </a:extLst>
                </a:gridCol>
                <a:gridCol w="1775807">
                  <a:extLst>
                    <a:ext uri="{9D8B030D-6E8A-4147-A177-3AD203B41FA5}">
                      <a16:colId xmlns:a16="http://schemas.microsoft.com/office/drawing/2014/main" val="4133709682"/>
                    </a:ext>
                  </a:extLst>
                </a:gridCol>
              </a:tblGrid>
              <a:tr h="719913">
                <a:tc>
                  <a:txBody>
                    <a:bodyPr/>
                    <a:lstStyle/>
                    <a:p>
                      <a:r>
                        <a:rPr lang="en-US" sz="1000" b="0" noProof="0" dirty="0">
                          <a:solidFill>
                            <a:schemeClr val="accent3"/>
                          </a:solidFill>
                          <a:latin typeface="+mn-lt"/>
                        </a:rPr>
                        <a:t>person is happy and healthy, checks sporadically about fitness and health </a:t>
                      </a:r>
                      <a:r>
                        <a:rPr lang="en-US" sz="1000" b="0" noProof="0" dirty="0" err="1">
                          <a:solidFill>
                            <a:schemeClr val="accent3"/>
                          </a:solidFill>
                          <a:latin typeface="+mn-lt"/>
                        </a:rPr>
                        <a:t>topcis</a:t>
                      </a:r>
                      <a:r>
                        <a:rPr lang="en-US" sz="1000" b="0" noProof="0" dirty="0">
                          <a:solidFill>
                            <a:schemeClr val="accent3"/>
                          </a:solidFill>
                          <a:latin typeface="+mn-lt"/>
                        </a:rPr>
                        <a:t>…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noProof="0" dirty="0">
                          <a:solidFill>
                            <a:schemeClr val="accent3"/>
                          </a:solidFill>
                          <a:latin typeface="+mn-lt"/>
                        </a:rPr>
                        <a:t>develops some symptoms and pain, searches the web, visits a check-up or family doc…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noProof="0" dirty="0">
                          <a:solidFill>
                            <a:schemeClr val="accent3"/>
                          </a:solidFill>
                          <a:latin typeface="+mn-lt"/>
                        </a:rPr>
                        <a:t>pre-triage, online check-in / consultation, digital doc / platform / telemedicine…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noProof="0" dirty="0">
                          <a:solidFill>
                            <a:schemeClr val="accent3"/>
                          </a:solidFill>
                          <a:latin typeface="+mn-lt"/>
                        </a:rPr>
                        <a:t>undergoes conservative therapy or surgery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noProof="0" dirty="0">
                          <a:solidFill>
                            <a:schemeClr val="accent3"/>
                          </a:solidFill>
                          <a:latin typeface="+mn-lt"/>
                        </a:rPr>
                        <a:t>transfer to rehabilitation-center or at home, visits clinic for follow-up checks…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noProof="0" dirty="0">
                          <a:solidFill>
                            <a:schemeClr val="accent3"/>
                          </a:solidFill>
                          <a:latin typeface="+mn-lt"/>
                        </a:rPr>
                        <a:t>Patient (health consumer) has successfully completed rehabilitation and is…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84253"/>
                  </a:ext>
                </a:extLst>
              </a:tr>
              <a:tr h="665025">
                <a:tc>
                  <a:txBody>
                    <a:bodyPr/>
                    <a:lstStyle/>
                    <a:p>
                      <a:r>
                        <a:rPr lang="en-US" sz="1000" noProof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social media, www, family, friends, colleagues…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noProof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google, social media, </a:t>
                      </a:r>
                      <a:r>
                        <a:rPr lang="en-US" sz="1000" noProof="0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webMD</a:t>
                      </a:r>
                      <a:r>
                        <a:rPr lang="en-US" sz="1000" noProof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, Oscar; Healthline; Outcome Health; etc. family,  friends…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noProof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family doc., insurance carrier, clinic admin. staff, via website, app, social media…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noProof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personal contact with HCP’s and other staff members, other patients, may be…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noProof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HCP’s and staff members, pharmacists, physio-therapists,  admin. staff…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noProof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app, social media, newsletter, events, search-, evaluation- and comparison-platforms…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2020148"/>
                  </a:ext>
                </a:extLst>
              </a:tr>
              <a:tr h="480295">
                <a:tc>
                  <a:txBody>
                    <a:bodyPr/>
                    <a:lstStyle/>
                    <a:p>
                      <a:r>
                        <a:rPr lang="en-US" sz="1000" noProof="0">
                          <a:solidFill>
                            <a:schemeClr val="accent3"/>
                          </a:solidFill>
                          <a:latin typeface="+mn-lt"/>
                        </a:rPr>
                        <a:t>easily understandable health information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 dirty="0">
                          <a:solidFill>
                            <a:schemeClr val="accent3"/>
                          </a:solidFill>
                          <a:latin typeface="+mn-lt"/>
                        </a:rPr>
                        <a:t>testimonials, references, statistics, literature, forums, meets other patients…</a:t>
                      </a:r>
                    </a:p>
                    <a:p>
                      <a:endParaRPr lang="en-US" sz="1000" noProof="0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 dirty="0">
                          <a:solidFill>
                            <a:schemeClr val="accent3"/>
                          </a:solidFill>
                          <a:latin typeface="+mn-lt"/>
                        </a:rPr>
                        <a:t>online booking and check-in, meets HCP’s and staff…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 dirty="0">
                          <a:solidFill>
                            <a:schemeClr val="accent3"/>
                          </a:solidFill>
                          <a:latin typeface="+mn-lt"/>
                        </a:rPr>
                        <a:t>positive patient experience on site…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 dirty="0">
                          <a:solidFill>
                            <a:schemeClr val="accent3"/>
                          </a:solidFill>
                          <a:latin typeface="+mn-lt"/>
                        </a:rPr>
                        <a:t>follow-up care, offer help, individual care program…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 dirty="0">
                          <a:solidFill>
                            <a:schemeClr val="accent3"/>
                          </a:solidFill>
                          <a:latin typeface="+mn-lt"/>
                        </a:rPr>
                        <a:t>personalized information, tips and tricks, enable access for simple exchange and con…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8692612"/>
                  </a:ext>
                </a:extLst>
              </a:tr>
              <a:tr h="480295">
                <a:tc>
                  <a:txBody>
                    <a:bodyPr/>
                    <a:lstStyle/>
                    <a:p>
                      <a:r>
                        <a:rPr lang="en-US" sz="1000" noProof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Which information/source is reliable?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noProof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How do I find the best treatment / HCP’s? 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noProof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insecurity, paperwork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noProof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Went everything well? What can I do? Boredom, insecurity, pain…</a:t>
                      </a:r>
                    </a:p>
                    <a:p>
                      <a:endParaRPr lang="en-US" sz="1000" noProof="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noProof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painful rehabilitation, repeated visits to the clinic, everyday life is cumbersome…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noProof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</a:rPr>
                        <a:t>rehab does not provide results, multiple interaction with clinic and HCP’s…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162246"/>
                  </a:ext>
                </a:extLst>
              </a:tr>
            </a:tbl>
          </a:graphicData>
        </a:graphic>
      </p:graphicFrame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0F99C14-BE49-4EB7-8C18-1FC7A1C1B86A}"/>
              </a:ext>
            </a:extLst>
          </p:cNvPr>
          <p:cNvGrpSpPr/>
          <p:nvPr/>
        </p:nvGrpSpPr>
        <p:grpSpPr>
          <a:xfrm>
            <a:off x="1355620" y="853087"/>
            <a:ext cx="10490820" cy="1369700"/>
            <a:chOff x="1355620" y="975355"/>
            <a:chExt cx="10490820" cy="1369700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930DBC17-FEF9-4CD9-9650-284888582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64" r="17145" b="16582"/>
            <a:stretch/>
          </p:blipFill>
          <p:spPr>
            <a:xfrm>
              <a:off x="1692202" y="1068786"/>
              <a:ext cx="582016" cy="767107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70F745F5-0A4D-40C8-87C2-FDDCA105C0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6" r="13977" b="17931"/>
            <a:stretch/>
          </p:blipFill>
          <p:spPr>
            <a:xfrm>
              <a:off x="3620002" y="1014486"/>
              <a:ext cx="592319" cy="757164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2ED20E43-FE79-4D23-8BAE-8C23EEA03E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50" r="10338" b="13960"/>
            <a:stretch/>
          </p:blipFill>
          <p:spPr>
            <a:xfrm>
              <a:off x="5271758" y="975355"/>
              <a:ext cx="755715" cy="820851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55C2A7D5-B855-4AC1-BE1A-3327006E07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6" t="5739" r="5162" b="18818"/>
            <a:stretch/>
          </p:blipFill>
          <p:spPr>
            <a:xfrm>
              <a:off x="8731235" y="1036353"/>
              <a:ext cx="827838" cy="706640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AFCEE7A1-9BAA-4615-BB9C-8FFBEEB8E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9" t="4782" r="3980" b="20822"/>
            <a:stretch/>
          </p:blipFill>
          <p:spPr>
            <a:xfrm>
              <a:off x="7020238" y="1179559"/>
              <a:ext cx="667108" cy="545563"/>
            </a:xfrm>
            <a:prstGeom prst="rect">
              <a:avLst/>
            </a:prstGeom>
          </p:spPr>
        </p:pic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30D7F4D8-067B-4C22-A3E4-E173A9326C48}"/>
                </a:ext>
              </a:extLst>
            </p:cNvPr>
            <p:cNvSpPr txBox="1"/>
            <p:nvPr/>
          </p:nvSpPr>
          <p:spPr>
            <a:xfrm>
              <a:off x="1355620" y="1821835"/>
              <a:ext cx="1329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400" dirty="0">
                  <a:latin typeface="Aharoni" panose="02010803020104030203" pitchFamily="2" charset="-79"/>
                  <a:cs typeface="Aharoni" panose="02010803020104030203" pitchFamily="2" charset="-79"/>
                </a:rPr>
                <a:t>WELLNESS,</a:t>
              </a:r>
              <a:br>
                <a:rPr lang="de-CH" sz="1400" dirty="0">
                  <a:latin typeface="Aharoni" panose="02010803020104030203" pitchFamily="2" charset="-79"/>
                  <a:cs typeface="Aharoni" panose="02010803020104030203" pitchFamily="2" charset="-79"/>
                </a:rPr>
              </a:br>
              <a:r>
                <a:rPr lang="de-CH" sz="1400" dirty="0">
                  <a:latin typeface="Aharoni" panose="02010803020104030203" pitchFamily="2" charset="-79"/>
                  <a:cs typeface="Aharoni" panose="02010803020104030203" pitchFamily="2" charset="-79"/>
                </a:rPr>
                <a:t>PREVENTION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0605F01E-F105-4F74-83E8-ACB00F8C378D}"/>
                </a:ext>
              </a:extLst>
            </p:cNvPr>
            <p:cNvSpPr txBox="1"/>
            <p:nvPr/>
          </p:nvSpPr>
          <p:spPr>
            <a:xfrm>
              <a:off x="3254142" y="1821835"/>
              <a:ext cx="1329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400" dirty="0">
                  <a:latin typeface="Aharoni" panose="02010803020104030203" pitchFamily="2" charset="-79"/>
                  <a:cs typeface="Aharoni" panose="02010803020104030203" pitchFamily="2" charset="-79"/>
                </a:rPr>
                <a:t>SYMPTOMS,</a:t>
              </a:r>
              <a:br>
                <a:rPr lang="de-CH" sz="1400" dirty="0">
                  <a:latin typeface="Aharoni" panose="02010803020104030203" pitchFamily="2" charset="-79"/>
                  <a:cs typeface="Aharoni" panose="02010803020104030203" pitchFamily="2" charset="-79"/>
                </a:rPr>
              </a:br>
              <a:r>
                <a:rPr lang="de-CH" sz="1400" dirty="0">
                  <a:latin typeface="Aharoni" panose="02010803020104030203" pitchFamily="2" charset="-79"/>
                  <a:cs typeface="Aharoni" panose="02010803020104030203" pitchFamily="2" charset="-79"/>
                </a:rPr>
                <a:t>ILLNESS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FE7BA312-2960-458B-9490-92132E6A79A2}"/>
                </a:ext>
              </a:extLst>
            </p:cNvPr>
            <p:cNvSpPr txBox="1"/>
            <p:nvPr/>
          </p:nvSpPr>
          <p:spPr>
            <a:xfrm>
              <a:off x="4743307" y="1821835"/>
              <a:ext cx="17964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400" dirty="0">
                  <a:latin typeface="Aharoni" panose="02010803020104030203" pitchFamily="2" charset="-79"/>
                  <a:cs typeface="Aharoni" panose="02010803020104030203" pitchFamily="2" charset="-79"/>
                </a:rPr>
                <a:t>DIAGNOSIS, </a:t>
              </a:r>
            </a:p>
            <a:p>
              <a:pPr algn="ctr"/>
              <a:r>
                <a:rPr lang="de-CH" sz="1400" dirty="0">
                  <a:latin typeface="Aharoni" panose="02010803020104030203" pitchFamily="2" charset="-79"/>
                  <a:cs typeface="Aharoni" panose="02010803020104030203" pitchFamily="2" charset="-79"/>
                </a:rPr>
                <a:t>TREATMENT PLAN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A15F7F7A-D59C-4591-B51F-4DD19B3E1EE4}"/>
                </a:ext>
              </a:extLst>
            </p:cNvPr>
            <p:cNvSpPr txBox="1"/>
            <p:nvPr/>
          </p:nvSpPr>
          <p:spPr>
            <a:xfrm>
              <a:off x="6699101" y="1821835"/>
              <a:ext cx="12862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400" dirty="0">
                  <a:latin typeface="Aharoni" panose="02010803020104030203" pitchFamily="2" charset="-79"/>
                  <a:cs typeface="Aharoni" panose="02010803020104030203" pitchFamily="2" charset="-79"/>
                </a:rPr>
                <a:t>THERAPY,</a:t>
              </a:r>
              <a:br>
                <a:rPr lang="de-CH" sz="1400" dirty="0">
                  <a:latin typeface="Aharoni" panose="02010803020104030203" pitchFamily="2" charset="-79"/>
                  <a:cs typeface="Aharoni" panose="02010803020104030203" pitchFamily="2" charset="-79"/>
                </a:rPr>
              </a:br>
              <a:r>
                <a:rPr lang="de-CH" sz="1400" dirty="0">
                  <a:latin typeface="Aharoni" panose="02010803020104030203" pitchFamily="2" charset="-79"/>
                  <a:cs typeface="Aharoni" panose="02010803020104030203" pitchFamily="2" charset="-79"/>
                </a:rPr>
                <a:t>TREATMENT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F2E4C238-A734-47B5-A54F-3E407E9043E7}"/>
                </a:ext>
              </a:extLst>
            </p:cNvPr>
            <p:cNvSpPr txBox="1"/>
            <p:nvPr/>
          </p:nvSpPr>
          <p:spPr>
            <a:xfrm>
              <a:off x="8203180" y="1821835"/>
              <a:ext cx="18911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400" dirty="0">
                  <a:latin typeface="Aharoni" panose="02010803020104030203" pitchFamily="2" charset="-79"/>
                  <a:cs typeface="Aharoni" panose="02010803020104030203" pitchFamily="2" charset="-79"/>
                </a:rPr>
                <a:t>POST-TREATMENT</a:t>
              </a:r>
              <a:br>
                <a:rPr lang="de-CH" sz="1400" dirty="0">
                  <a:latin typeface="Aharoni" panose="02010803020104030203" pitchFamily="2" charset="-79"/>
                  <a:cs typeface="Aharoni" panose="02010803020104030203" pitchFamily="2" charset="-79"/>
                </a:rPr>
              </a:br>
              <a:r>
                <a:rPr lang="de-CH" sz="1400" dirty="0">
                  <a:latin typeface="Aharoni" panose="02010803020104030203" pitchFamily="2" charset="-79"/>
                  <a:cs typeface="Aharoni" panose="02010803020104030203" pitchFamily="2" charset="-79"/>
                </a:rPr>
                <a:t>&amp; REHABILITATION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67D0D00E-DA6A-497A-8AE2-BFCF3B518C5D}"/>
                </a:ext>
              </a:extLst>
            </p:cNvPr>
            <p:cNvSpPr txBox="1"/>
            <p:nvPr/>
          </p:nvSpPr>
          <p:spPr>
            <a:xfrm>
              <a:off x="10094333" y="1821835"/>
              <a:ext cx="17521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400" dirty="0">
                  <a:latin typeface="Aharoni" panose="02010803020104030203" pitchFamily="2" charset="-79"/>
                  <a:cs typeface="Aharoni" panose="02010803020104030203" pitchFamily="2" charset="-79"/>
                </a:rPr>
                <a:t>HOMECARE,</a:t>
              </a:r>
            </a:p>
            <a:p>
              <a:pPr algn="ctr"/>
              <a:r>
                <a:rPr lang="de-CH" sz="1400" dirty="0">
                  <a:latin typeface="Aharoni" panose="02010803020104030203" pitchFamily="2" charset="-79"/>
                  <a:cs typeface="Aharoni" panose="02010803020104030203" pitchFamily="2" charset="-79"/>
                </a:rPr>
                <a:t>PALLIATIVE CARE</a:t>
              </a:r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9321C4C1-3804-4DA0-9BF4-30A467E159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298" b="15647"/>
            <a:stretch/>
          </p:blipFill>
          <p:spPr>
            <a:xfrm>
              <a:off x="10459360" y="1082174"/>
              <a:ext cx="683719" cy="642948"/>
            </a:xfrm>
            <a:prstGeom prst="rect">
              <a:avLst/>
            </a:prstGeom>
          </p:spPr>
        </p:pic>
      </p:grpSp>
      <p:sp>
        <p:nvSpPr>
          <p:cNvPr id="68" name="Textfeld 67">
            <a:extLst>
              <a:ext uri="{FF2B5EF4-FFF2-40B4-BE49-F238E27FC236}">
                <a16:creationId xmlns:a16="http://schemas.microsoft.com/office/drawing/2014/main" id="{874671C9-34C9-4AB8-9327-80936649A0FD}"/>
              </a:ext>
            </a:extLst>
          </p:cNvPr>
          <p:cNvSpPr txBox="1"/>
          <p:nvPr/>
        </p:nvSpPr>
        <p:spPr>
          <a:xfrm>
            <a:off x="1294471" y="314289"/>
            <a:ext cx="10727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344613" algn="l"/>
              </a:tabLst>
            </a:pPr>
            <a:r>
              <a:rPr lang="de-CH" sz="3200" b="1" dirty="0">
                <a:solidFill>
                  <a:schemeClr val="bg1">
                    <a:lumMod val="9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SCHULTHESS CLINIC, Zurich </a:t>
            </a:r>
            <a:r>
              <a:rPr lang="de-CH" sz="1600" dirty="0">
                <a:solidFill>
                  <a:schemeClr val="bg1">
                    <a:lumMod val="95000"/>
                  </a:schemeClr>
                </a:solidFill>
              </a:rPr>
              <a:t>(REF: S. Lienhard)</a:t>
            </a:r>
            <a:endParaRPr lang="de-CH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C52C41D7-48B2-4B0D-9D54-7A16AF1FFC9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6181" t="21606" r="34821" b="27760"/>
          <a:stretch/>
        </p:blipFill>
        <p:spPr>
          <a:xfrm>
            <a:off x="332812" y="298017"/>
            <a:ext cx="961659" cy="8815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C4A63681-0370-4F69-9CDA-8FEB4304C57C}"/>
              </a:ext>
            </a:extLst>
          </p:cNvPr>
          <p:cNvSpPr/>
          <p:nvPr/>
        </p:nvSpPr>
        <p:spPr>
          <a:xfrm>
            <a:off x="1196846" y="2354138"/>
            <a:ext cx="10685897" cy="2777310"/>
          </a:xfrm>
          <a:prstGeom prst="rect">
            <a:avLst/>
          </a:prstGeom>
          <a:solidFill>
            <a:srgbClr val="00B0F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bg1"/>
              </a:solidFill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D4FABCC-F7E7-42A8-89DF-73FC53BA7896}"/>
              </a:ext>
            </a:extLst>
          </p:cNvPr>
          <p:cNvGrpSpPr/>
          <p:nvPr/>
        </p:nvGrpSpPr>
        <p:grpSpPr>
          <a:xfrm>
            <a:off x="1181219" y="2446772"/>
            <a:ext cx="10654842" cy="2623632"/>
            <a:chOff x="1176070" y="2455298"/>
            <a:chExt cx="10693661" cy="2623632"/>
          </a:xfrm>
        </p:grpSpPr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47171AB7-01F7-4FA2-B13B-F9E163EC1225}"/>
                </a:ext>
              </a:extLst>
            </p:cNvPr>
            <p:cNvSpPr txBox="1"/>
            <p:nvPr/>
          </p:nvSpPr>
          <p:spPr>
            <a:xfrm>
              <a:off x="1191599" y="3117058"/>
              <a:ext cx="106781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32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TOUCH-POINTS</a:t>
              </a: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6ADE59D6-F44A-4976-87E0-D12281B64EF3}"/>
                </a:ext>
              </a:extLst>
            </p:cNvPr>
            <p:cNvSpPr txBox="1"/>
            <p:nvPr/>
          </p:nvSpPr>
          <p:spPr>
            <a:xfrm>
              <a:off x="1176070" y="2455298"/>
              <a:ext cx="106858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32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PATIENT</a:t>
              </a:r>
              <a:r>
                <a:rPr lang="de-CH" sz="32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CH" sz="32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SITUATION</a:t>
              </a:r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1B5C0D22-1273-4C31-A1D3-E53897E8B5CE}"/>
                </a:ext>
              </a:extLst>
            </p:cNvPr>
            <p:cNvSpPr txBox="1"/>
            <p:nvPr/>
          </p:nvSpPr>
          <p:spPr>
            <a:xfrm>
              <a:off x="1202226" y="3812759"/>
              <a:ext cx="106634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32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GAINS</a:t>
              </a:r>
              <a:endParaRPr lang="de-CH" sz="4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44509EBE-BCEB-435F-9885-6951D42F19DE}"/>
                </a:ext>
              </a:extLst>
            </p:cNvPr>
            <p:cNvSpPr txBox="1"/>
            <p:nvPr/>
          </p:nvSpPr>
          <p:spPr>
            <a:xfrm>
              <a:off x="1191598" y="4494155"/>
              <a:ext cx="106634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32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PAINS</a:t>
              </a:r>
              <a:endParaRPr lang="de-CH" sz="4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91C42AF-B7E7-4737-98A2-18D1B4308ACA}"/>
              </a:ext>
            </a:extLst>
          </p:cNvPr>
          <p:cNvGrpSpPr/>
          <p:nvPr/>
        </p:nvGrpSpPr>
        <p:grpSpPr>
          <a:xfrm>
            <a:off x="835578" y="3571077"/>
            <a:ext cx="10954592" cy="2876913"/>
            <a:chOff x="835578" y="3571077"/>
            <a:chExt cx="10954592" cy="2876913"/>
          </a:xfrm>
        </p:grpSpPr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33CE4779-3410-49AA-A55D-AF8869B1D97A}"/>
                </a:ext>
              </a:extLst>
            </p:cNvPr>
            <p:cNvSpPr txBox="1"/>
            <p:nvPr/>
          </p:nvSpPr>
          <p:spPr>
            <a:xfrm>
              <a:off x="1465036" y="6109436"/>
              <a:ext cx="11984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600" b="1" dirty="0"/>
                <a:t>happy</a:t>
              </a:r>
              <a:endParaRPr lang="de-CH" sz="2400" b="1" dirty="0"/>
            </a:p>
          </p:txBody>
        </p:sp>
        <p:sp>
          <p:nvSpPr>
            <p:cNvPr id="74" name="Textfeld 73">
              <a:extLst>
                <a:ext uri="{FF2B5EF4-FFF2-40B4-BE49-F238E27FC236}">
                  <a16:creationId xmlns:a16="http://schemas.microsoft.com/office/drawing/2014/main" id="{6CFFC0FB-C086-45B6-B29A-2BCA80EEDA41}"/>
                </a:ext>
              </a:extLst>
            </p:cNvPr>
            <p:cNvSpPr txBox="1"/>
            <p:nvPr/>
          </p:nvSpPr>
          <p:spPr>
            <a:xfrm>
              <a:off x="3281364" y="6109436"/>
              <a:ext cx="11584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600" b="1" dirty="0" err="1"/>
                <a:t>frustrated</a:t>
              </a:r>
              <a:endParaRPr lang="de-CH" sz="2400" b="1" dirty="0"/>
            </a:p>
          </p:txBody>
        </p:sp>
        <p:sp>
          <p:nvSpPr>
            <p:cNvPr id="75" name="Textfeld 74">
              <a:extLst>
                <a:ext uri="{FF2B5EF4-FFF2-40B4-BE49-F238E27FC236}">
                  <a16:creationId xmlns:a16="http://schemas.microsoft.com/office/drawing/2014/main" id="{4DDF1FF2-E52D-4B61-B27F-155C26246D6F}"/>
                </a:ext>
              </a:extLst>
            </p:cNvPr>
            <p:cNvSpPr txBox="1"/>
            <p:nvPr/>
          </p:nvSpPr>
          <p:spPr>
            <a:xfrm>
              <a:off x="4604538" y="6109436"/>
              <a:ext cx="21287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600" b="1" dirty="0" err="1"/>
                <a:t>hopeful-insecure</a:t>
              </a:r>
              <a:endParaRPr lang="de-CH" sz="2400" b="1" dirty="0"/>
            </a:p>
          </p:txBody>
        </p:sp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484D0F54-9D52-4C4F-A162-388BBF07D2C4}"/>
                </a:ext>
              </a:extLst>
            </p:cNvPr>
            <p:cNvSpPr txBox="1"/>
            <p:nvPr/>
          </p:nvSpPr>
          <p:spPr>
            <a:xfrm>
              <a:off x="6418882" y="6109436"/>
              <a:ext cx="21287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600" b="1" dirty="0" err="1"/>
                <a:t>scared</a:t>
              </a:r>
              <a:endParaRPr lang="de-CH" sz="2400" b="1" dirty="0"/>
            </a:p>
          </p:txBody>
        </p:sp>
        <p:sp>
          <p:nvSpPr>
            <p:cNvPr id="77" name="Textfeld 76">
              <a:extLst>
                <a:ext uri="{FF2B5EF4-FFF2-40B4-BE49-F238E27FC236}">
                  <a16:creationId xmlns:a16="http://schemas.microsoft.com/office/drawing/2014/main" id="{90B25BE7-FFCF-4622-B5F6-CE55DFDB62F8}"/>
                </a:ext>
              </a:extLst>
            </p:cNvPr>
            <p:cNvSpPr txBox="1"/>
            <p:nvPr/>
          </p:nvSpPr>
          <p:spPr>
            <a:xfrm>
              <a:off x="8178748" y="6109436"/>
              <a:ext cx="21287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600" b="1" dirty="0" err="1"/>
                <a:t>relieved-confident</a:t>
              </a:r>
              <a:endParaRPr lang="de-CH" sz="2400" b="1" dirty="0"/>
            </a:p>
          </p:txBody>
        </p:sp>
        <p:sp>
          <p:nvSpPr>
            <p:cNvPr id="86" name="Textfeld 85">
              <a:extLst>
                <a:ext uri="{FF2B5EF4-FFF2-40B4-BE49-F238E27FC236}">
                  <a16:creationId xmlns:a16="http://schemas.microsoft.com/office/drawing/2014/main" id="{C8AC1083-FCEE-42DE-8451-17AAFF66C009}"/>
                </a:ext>
              </a:extLst>
            </p:cNvPr>
            <p:cNvSpPr txBox="1"/>
            <p:nvPr/>
          </p:nvSpPr>
          <p:spPr>
            <a:xfrm>
              <a:off x="10195418" y="6109436"/>
              <a:ext cx="15947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600" b="1" dirty="0" err="1"/>
                <a:t>satisfied</a:t>
              </a:r>
              <a:r>
                <a:rPr lang="de-CH" sz="1600" b="1" dirty="0"/>
                <a:t>-happy</a:t>
              </a:r>
              <a:endParaRPr lang="de-CH" sz="2400" b="1" dirty="0"/>
            </a:p>
          </p:txBody>
        </p:sp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027BA32D-2661-4A3B-8731-57CF413252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4" r="6193" b="13946"/>
            <a:stretch/>
          </p:blipFill>
          <p:spPr>
            <a:xfrm>
              <a:off x="3377123" y="5237814"/>
              <a:ext cx="952788" cy="921837"/>
            </a:xfrm>
            <a:prstGeom prst="rect">
              <a:avLst/>
            </a:prstGeom>
          </p:spPr>
        </p:pic>
        <p:pic>
          <p:nvPicPr>
            <p:cNvPr id="67" name="Grafik 66">
              <a:extLst>
                <a:ext uri="{FF2B5EF4-FFF2-40B4-BE49-F238E27FC236}">
                  <a16:creationId xmlns:a16="http://schemas.microsoft.com/office/drawing/2014/main" id="{748D8F4B-605D-4268-BAF8-5207B94D75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740"/>
            <a:stretch/>
          </p:blipFill>
          <p:spPr>
            <a:xfrm>
              <a:off x="5124077" y="5235811"/>
              <a:ext cx="1069905" cy="933592"/>
            </a:xfrm>
            <a:prstGeom prst="rect">
              <a:avLst/>
            </a:prstGeom>
          </p:spPr>
        </p:pic>
        <p:pic>
          <p:nvPicPr>
            <p:cNvPr id="78" name="Grafik 77">
              <a:extLst>
                <a:ext uri="{FF2B5EF4-FFF2-40B4-BE49-F238E27FC236}">
                  <a16:creationId xmlns:a16="http://schemas.microsoft.com/office/drawing/2014/main" id="{CFAAFCF0-A8B7-405C-9961-57DBD1C94A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465"/>
            <a:stretch/>
          </p:blipFill>
          <p:spPr>
            <a:xfrm>
              <a:off x="6958208" y="5235811"/>
              <a:ext cx="1069906" cy="925844"/>
            </a:xfrm>
            <a:prstGeom prst="rect">
              <a:avLst/>
            </a:prstGeom>
          </p:spPr>
        </p:pic>
        <p:pic>
          <p:nvPicPr>
            <p:cNvPr id="89" name="Grafik 88">
              <a:extLst>
                <a:ext uri="{FF2B5EF4-FFF2-40B4-BE49-F238E27FC236}">
                  <a16:creationId xmlns:a16="http://schemas.microsoft.com/office/drawing/2014/main" id="{A266AFCF-CC0B-4213-99FA-C1978C0B41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95"/>
            <a:stretch/>
          </p:blipFill>
          <p:spPr>
            <a:xfrm>
              <a:off x="8736971" y="5235811"/>
              <a:ext cx="1069906" cy="935157"/>
            </a:xfrm>
            <a:prstGeom prst="rect">
              <a:avLst/>
            </a:prstGeom>
          </p:spPr>
        </p:pic>
        <p:pic>
          <p:nvPicPr>
            <p:cNvPr id="91" name="Grafik 90">
              <a:extLst>
                <a:ext uri="{FF2B5EF4-FFF2-40B4-BE49-F238E27FC236}">
                  <a16:creationId xmlns:a16="http://schemas.microsoft.com/office/drawing/2014/main" id="{64688A58-EF77-4078-90BC-D81ABFA77A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418"/>
            <a:stretch/>
          </p:blipFill>
          <p:spPr>
            <a:xfrm>
              <a:off x="1505042" y="5184780"/>
              <a:ext cx="1118472" cy="968396"/>
            </a:xfrm>
            <a:prstGeom prst="rect">
              <a:avLst/>
            </a:prstGeom>
          </p:spPr>
        </p:pic>
        <p:pic>
          <p:nvPicPr>
            <p:cNvPr id="95" name="Grafik 94">
              <a:extLst>
                <a:ext uri="{FF2B5EF4-FFF2-40B4-BE49-F238E27FC236}">
                  <a16:creationId xmlns:a16="http://schemas.microsoft.com/office/drawing/2014/main" id="{466A8E7B-89AE-490F-80B6-2C6108F84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418"/>
            <a:stretch/>
          </p:blipFill>
          <p:spPr>
            <a:xfrm>
              <a:off x="10437989" y="5197096"/>
              <a:ext cx="1118472" cy="968396"/>
            </a:xfrm>
            <a:prstGeom prst="rect">
              <a:avLst/>
            </a:prstGeom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CBD3811C-87AE-4296-8A80-00C367CDEB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370" b="80889" l="29167" r="73167">
                          <a14:foregroundMark x1="56417" y1="58519" x2="56417" y2="58519"/>
                          <a14:foregroundMark x1="58333" y1="28741" x2="58333" y2="28741"/>
                          <a14:foregroundMark x1="59833" y1="27852" x2="59833" y2="27852"/>
                          <a14:foregroundMark x1="59917" y1="26519" x2="59917" y2="26519"/>
                          <a14:foregroundMark x1="54667" y1="13926" x2="54667" y2="13926"/>
                          <a14:foregroundMark x1="43917" y1="12593" x2="43917" y2="12593"/>
                          <a14:foregroundMark x1="32250" y1="22815" x2="32250" y2="22815"/>
                          <a14:foregroundMark x1="30083" y1="33333" x2="30083" y2="33333"/>
                          <a14:foregroundMark x1="29167" y1="40444" x2="29167" y2="40741"/>
                          <a14:foregroundMark x1="42417" y1="81333" x2="42417" y2="81333"/>
                          <a14:foregroundMark x1="64417" y1="69185" x2="64417" y2="69185"/>
                          <a14:foregroundMark x1="69083" y1="64444" x2="69083" y2="64444"/>
                          <a14:foregroundMark x1="71667" y1="57481" x2="71667" y2="57481"/>
                          <a14:foregroundMark x1="73167" y1="41037" x2="73167" y2="41037"/>
                          <a14:foregroundMark x1="73083" y1="42963" x2="73083" y2="42963"/>
                          <a14:foregroundMark x1="72167" y1="23407" x2="72167" y2="23407"/>
                          <a14:foregroundMark x1="70833" y1="18222" x2="70833" y2="18222"/>
                          <a14:foregroundMark x1="57833" y1="10815" x2="57833" y2="10815"/>
                          <a14:foregroundMark x1="44417" y1="11111" x2="44417" y2="11111"/>
                          <a14:foregroundMark x1="49500" y1="10370" x2="49500" y2="10370"/>
                          <a14:foregroundMark x1="63500" y1="35259" x2="63500" y2="35259"/>
                          <a14:foregroundMark x1="63500" y1="32444" x2="63500" y2="32444"/>
                          <a14:foregroundMark x1="63583" y1="30519" x2="63583" y2="30519"/>
                          <a14:foregroundMark x1="63583" y1="27407" x2="63583" y2="27407"/>
                          <a14:foregroundMark x1="63583" y1="26074" x2="63583" y2="26074"/>
                          <a14:foregroundMark x1="61000" y1="26815" x2="61000" y2="26815"/>
                          <a14:foregroundMark x1="59667" y1="24444" x2="59667" y2="24444"/>
                          <a14:foregroundMark x1="58333" y1="24296" x2="58333" y2="24296"/>
                          <a14:foregroundMark x1="57833" y1="26815" x2="57833" y2="27407"/>
                          <a14:foregroundMark x1="54667" y1="34815" x2="54667" y2="34815"/>
                          <a14:foregroundMark x1="54000" y1="31407" x2="54000" y2="31407"/>
                          <a14:foregroundMark x1="49250" y1="25185" x2="49250" y2="25185"/>
                          <a14:foregroundMark x1="49333" y1="28000" x2="49333" y2="28000"/>
                          <a14:foregroundMark x1="49583" y1="30963" x2="49583" y2="31259"/>
                          <a14:foregroundMark x1="45333" y1="26222" x2="45333" y2="26222"/>
                          <a14:foregroundMark x1="45167" y1="24296" x2="45167" y2="24296"/>
                          <a14:foregroundMark x1="42333" y1="24593" x2="42333" y2="24593"/>
                          <a14:foregroundMark x1="42167" y1="28889" x2="42167" y2="28889"/>
                          <a14:foregroundMark x1="39750" y1="28889" x2="39750" y2="28889"/>
                          <a14:foregroundMark x1="35167" y1="38815" x2="35167" y2="38815"/>
                          <a14:foregroundMark x1="36583" y1="40444" x2="36583" y2="40444"/>
                          <a14:foregroundMark x1="36250" y1="43259" x2="36250" y2="43259"/>
                          <a14:foregroundMark x1="38750" y1="44296" x2="38750" y2="44296"/>
                          <a14:foregroundMark x1="38750" y1="41333" x2="38667" y2="42370"/>
                          <a14:foregroundMark x1="38500" y1="47852" x2="38500" y2="47852"/>
                          <a14:foregroundMark x1="40500" y1="47111" x2="40500" y2="47111"/>
                          <a14:foregroundMark x1="43250" y1="44593" x2="43250" y2="44593"/>
                          <a14:foregroundMark x1="49500" y1="46815" x2="49500" y2="46815"/>
                          <a14:foregroundMark x1="52917" y1="46667" x2="52917" y2="46667"/>
                          <a14:foregroundMark x1="54000" y1="44741" x2="54000" y2="44741"/>
                          <a14:foregroundMark x1="59583" y1="46667" x2="59583" y2="46667"/>
                          <a14:foregroundMark x1="60833" y1="46519" x2="60833" y2="46519"/>
                          <a14:foregroundMark x1="62917" y1="47111" x2="62917" y2="47111"/>
                          <a14:foregroundMark x1="57500" y1="53333" x2="57500" y2="53333"/>
                          <a14:foregroundMark x1="53250" y1="59704" x2="53250" y2="59704"/>
                          <a14:foregroundMark x1="51917" y1="58222" x2="51917" y2="58222"/>
                          <a14:foregroundMark x1="50833" y1="57778" x2="50833" y2="57778"/>
                          <a14:foregroundMark x1="47583" y1="57630" x2="47583" y2="57630"/>
                          <a14:foregroundMark x1="44667" y1="55407" x2="44667" y2="55407"/>
                          <a14:backgroundMark x1="74667" y1="32000" x2="74667" y2="32000"/>
                          <a14:backgroundMark x1="74667" y1="33778" x2="74667" y2="33778"/>
                          <a14:backgroundMark x1="74750" y1="33333" x2="74750" y2="33333"/>
                        </a14:backgroundRemoval>
                      </a14:imgEffect>
                    </a14:imgLayer>
                  </a14:imgProps>
                </a:ext>
              </a:extLst>
            </a:blip>
            <a:srcRect l="27597" t="7498" r="23311" b="14196"/>
            <a:stretch/>
          </p:blipFill>
          <p:spPr>
            <a:xfrm rot="20650032">
              <a:off x="835578" y="3571077"/>
              <a:ext cx="1934052" cy="1735322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</p:grp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47C3CB46-B824-4D4D-A2EE-17E2D6035915}"/>
              </a:ext>
            </a:extLst>
          </p:cNvPr>
          <p:cNvCxnSpPr>
            <a:cxnSpLocks/>
          </p:cNvCxnSpPr>
          <p:nvPr/>
        </p:nvCxnSpPr>
        <p:spPr>
          <a:xfrm>
            <a:off x="1180932" y="2349856"/>
            <a:ext cx="3562375" cy="0"/>
          </a:xfrm>
          <a:prstGeom prst="straightConnector1">
            <a:avLst/>
          </a:prstGeom>
          <a:ln w="57150">
            <a:gradFill flip="none" rotWithShape="1">
              <a:gsLst>
                <a:gs pos="21000">
                  <a:schemeClr val="accent1">
                    <a:lumMod val="5000"/>
                    <a:lumOff val="95000"/>
                  </a:schemeClr>
                </a:gs>
                <a:gs pos="57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id="{7CE36B1B-2654-4FDC-9BED-E84A8F2C4F74}"/>
              </a:ext>
            </a:extLst>
          </p:cNvPr>
          <p:cNvCxnSpPr>
            <a:cxnSpLocks/>
          </p:cNvCxnSpPr>
          <p:nvPr/>
        </p:nvCxnSpPr>
        <p:spPr>
          <a:xfrm>
            <a:off x="4743307" y="2349856"/>
            <a:ext cx="3562375" cy="0"/>
          </a:xfrm>
          <a:prstGeom prst="straightConnector1">
            <a:avLst/>
          </a:prstGeom>
          <a:ln w="57150">
            <a:gradFill flip="none" rotWithShape="1">
              <a:gsLst>
                <a:gs pos="21000">
                  <a:schemeClr val="accent1">
                    <a:lumMod val="5000"/>
                    <a:lumOff val="95000"/>
                  </a:schemeClr>
                </a:gs>
                <a:gs pos="57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65239B70-21B9-4ED1-B3B8-19547D8440DA}"/>
              </a:ext>
            </a:extLst>
          </p:cNvPr>
          <p:cNvCxnSpPr>
            <a:cxnSpLocks/>
          </p:cNvCxnSpPr>
          <p:nvPr/>
        </p:nvCxnSpPr>
        <p:spPr>
          <a:xfrm>
            <a:off x="8303767" y="2349856"/>
            <a:ext cx="3562375" cy="0"/>
          </a:xfrm>
          <a:prstGeom prst="straightConnector1">
            <a:avLst/>
          </a:prstGeom>
          <a:ln w="57150">
            <a:gradFill flip="none" rotWithShape="1">
              <a:gsLst>
                <a:gs pos="21000">
                  <a:schemeClr val="accent1">
                    <a:lumMod val="5000"/>
                    <a:lumOff val="95000"/>
                  </a:schemeClr>
                </a:gs>
                <a:gs pos="57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350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C0DDC8D-62A1-4CBF-9925-CAC8C73785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5" t="27349" r="20707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6C5AB0B-AD40-4BC6-800E-975029B7FA86}"/>
              </a:ext>
            </a:extLst>
          </p:cNvPr>
          <p:cNvSpPr txBox="1"/>
          <p:nvPr/>
        </p:nvSpPr>
        <p:spPr>
          <a:xfrm>
            <a:off x="1" y="68337"/>
            <a:ext cx="121919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4000" dirty="0">
                <a:solidFill>
                  <a:srgbClr val="00CCFF"/>
                </a:solidFill>
                <a:latin typeface="+mj-lt"/>
                <a:cs typeface="Aharoni" panose="02010803020104030203" pitchFamily="2" charset="-79"/>
              </a:rPr>
              <a:t>DO-IT-YOURSELF</a:t>
            </a:r>
            <a:r>
              <a:rPr lang="de-CH" sz="6600" dirty="0">
                <a:solidFill>
                  <a:schemeClr val="accent1">
                    <a:lumMod val="20000"/>
                    <a:lumOff val="80000"/>
                  </a:schemeClr>
                </a:solidFill>
                <a:latin typeface="Grotesque Light" panose="020B0304020202020204" pitchFamily="34" charset="0"/>
                <a:cs typeface="Aharoni" panose="02010803020104030203" pitchFamily="2" charset="-79"/>
              </a:rPr>
              <a:t> </a:t>
            </a:r>
            <a:endParaRPr lang="de-CH" sz="6600" dirty="0">
              <a:solidFill>
                <a:srgbClr val="00CCFF"/>
              </a:solidFill>
              <a:latin typeface="Grotesque Light" panose="020B03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6C91364-7A84-4DA4-90D6-AC81A55F5177}"/>
              </a:ext>
            </a:extLst>
          </p:cNvPr>
          <p:cNvSpPr txBox="1"/>
          <p:nvPr/>
        </p:nvSpPr>
        <p:spPr>
          <a:xfrm>
            <a:off x="2" y="826044"/>
            <a:ext cx="121919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6600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MEDICINE</a:t>
            </a:r>
            <a:r>
              <a:rPr lang="de-CH" sz="6600" dirty="0">
                <a:solidFill>
                  <a:schemeClr val="accent1">
                    <a:lumMod val="20000"/>
                    <a:lumOff val="80000"/>
                  </a:schemeClr>
                </a:solidFill>
                <a:latin typeface="Grotesque Light" panose="020B0304020202020204" pitchFamily="34" charset="0"/>
                <a:cs typeface="Aharoni" panose="02010803020104030203" pitchFamily="2" charset="-79"/>
              </a:rPr>
              <a:t> </a:t>
            </a:r>
            <a:endParaRPr lang="de-CH" sz="6600" dirty="0">
              <a:solidFill>
                <a:srgbClr val="00CCFF"/>
              </a:solidFill>
              <a:latin typeface="Grotesque Light" panose="020B0304020202020204" pitchFamily="34" charset="0"/>
              <a:cs typeface="Aharoni" panose="02010803020104030203" pitchFamily="2" charset="-79"/>
            </a:endParaRP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BFBEEB02-8920-4F43-BD88-819F5679071B}"/>
              </a:ext>
            </a:extLst>
          </p:cNvPr>
          <p:cNvCxnSpPr>
            <a:cxnSpLocks/>
          </p:cNvCxnSpPr>
          <p:nvPr/>
        </p:nvCxnSpPr>
        <p:spPr>
          <a:xfrm>
            <a:off x="2855913" y="1008845"/>
            <a:ext cx="6465592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>
            <a:extLst>
              <a:ext uri="{FF2B5EF4-FFF2-40B4-BE49-F238E27FC236}">
                <a16:creationId xmlns:a16="http://schemas.microsoft.com/office/drawing/2014/main" id="{1406051B-39E3-4F40-BB49-EF0653BAADFA}"/>
              </a:ext>
            </a:extLst>
          </p:cNvPr>
          <p:cNvSpPr/>
          <p:nvPr/>
        </p:nvSpPr>
        <p:spPr>
          <a:xfrm>
            <a:off x="-2" y="3400163"/>
            <a:ext cx="12191998" cy="1785104"/>
          </a:xfrm>
          <a:prstGeom prst="rect">
            <a:avLst/>
          </a:prstGeom>
          <a:solidFill>
            <a:srgbClr val="002060">
              <a:alpha val="71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CH" sz="2000" dirty="0" err="1">
                <a:solidFill>
                  <a:srgbClr val="00CCFF"/>
                </a:solidFill>
              </a:rPr>
              <a:t>Gmeinder</a:t>
            </a:r>
            <a:r>
              <a:rPr lang="de-CH" sz="2000" dirty="0">
                <a:solidFill>
                  <a:srgbClr val="00CCFF"/>
                </a:solidFill>
              </a:rPr>
              <a:t> M, Morgan D, Mueller M (2017)</a:t>
            </a:r>
          </a:p>
          <a:p>
            <a:pPr algn="ctr"/>
            <a:r>
              <a:rPr lang="de-CH" sz="4000" b="1" dirty="0" err="1">
                <a:solidFill>
                  <a:schemeClr val="bg1"/>
                </a:solidFill>
              </a:rPr>
              <a:t>How</a:t>
            </a:r>
            <a:r>
              <a:rPr lang="de-CH" sz="4000" b="1" dirty="0">
                <a:solidFill>
                  <a:schemeClr val="bg1"/>
                </a:solidFill>
              </a:rPr>
              <a:t> </a:t>
            </a:r>
            <a:r>
              <a:rPr lang="de-CH" sz="4000" b="1" dirty="0" err="1">
                <a:solidFill>
                  <a:schemeClr val="bg1"/>
                </a:solidFill>
              </a:rPr>
              <a:t>much</a:t>
            </a:r>
            <a:r>
              <a:rPr lang="de-CH" sz="4000" b="1" dirty="0">
                <a:solidFill>
                  <a:schemeClr val="bg1"/>
                </a:solidFill>
              </a:rPr>
              <a:t> do OECD countries </a:t>
            </a:r>
            <a:r>
              <a:rPr lang="de-CH" sz="4000" b="1" dirty="0" err="1">
                <a:solidFill>
                  <a:schemeClr val="bg1"/>
                </a:solidFill>
              </a:rPr>
              <a:t>spend</a:t>
            </a:r>
            <a:r>
              <a:rPr lang="de-CH" sz="4000" b="1" dirty="0">
                <a:solidFill>
                  <a:schemeClr val="bg1"/>
                </a:solidFill>
              </a:rPr>
              <a:t> on </a:t>
            </a:r>
            <a:r>
              <a:rPr lang="de-CH" sz="4000" b="1" dirty="0" err="1">
                <a:solidFill>
                  <a:schemeClr val="bg1"/>
                </a:solidFill>
              </a:rPr>
              <a:t>prevention</a:t>
            </a:r>
            <a:r>
              <a:rPr lang="de-CH" sz="4000" b="1" dirty="0">
                <a:solidFill>
                  <a:schemeClr val="bg1"/>
                </a:solidFill>
              </a:rPr>
              <a:t>?</a:t>
            </a:r>
            <a:br>
              <a:rPr lang="de-CH" sz="2800" b="1" dirty="0">
                <a:solidFill>
                  <a:schemeClr val="bg1"/>
                </a:solidFill>
              </a:rPr>
            </a:br>
            <a:br>
              <a:rPr lang="de-CH" sz="800" b="1" dirty="0">
                <a:solidFill>
                  <a:schemeClr val="bg1"/>
                </a:solidFill>
              </a:rPr>
            </a:br>
            <a:r>
              <a:rPr lang="de-CH" sz="1600" dirty="0">
                <a:solidFill>
                  <a:srgbClr val="00CCFF"/>
                </a:solidFill>
              </a:rPr>
              <a:t>OECD Health Working Papers, #1010, Paris.</a:t>
            </a:r>
            <a:r>
              <a:rPr lang="de-CH" sz="1600" b="1" dirty="0">
                <a:solidFill>
                  <a:srgbClr val="00CCFF"/>
                </a:solidFill>
              </a:rPr>
              <a:t> </a:t>
            </a:r>
            <a:r>
              <a:rPr lang="de-CH" sz="1400" dirty="0">
                <a:solidFill>
                  <a:srgbClr val="00CCFF"/>
                </a:solidFill>
              </a:rPr>
              <a:t>OECD Publishing, https://doi.org/10.1787/f19e803c-en </a:t>
            </a:r>
            <a:br>
              <a:rPr lang="de-CH" sz="2000" dirty="0">
                <a:solidFill>
                  <a:srgbClr val="00B0F0"/>
                </a:solidFill>
              </a:rPr>
            </a:br>
            <a:endParaRPr lang="de-CH" sz="1600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88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5E216A5-61AC-4CED-A118-5BF37F589C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80" name="Picture 8" descr="Datei:Garmin logo 2006.svg – Wikipedia">
            <a:extLst>
              <a:ext uri="{FF2B5EF4-FFF2-40B4-BE49-F238E27FC236}">
                <a16:creationId xmlns:a16="http://schemas.microsoft.com/office/drawing/2014/main" id="{94E1F5E9-637B-4A2E-970F-76B69963F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37" y="276933"/>
            <a:ext cx="2529439" cy="67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ile:Fitbit logo.svg - Wikimedia Commons">
            <a:extLst>
              <a:ext uri="{FF2B5EF4-FFF2-40B4-BE49-F238E27FC236}">
                <a16:creationId xmlns:a16="http://schemas.microsoft.com/office/drawing/2014/main" id="{D0566A5D-9AC1-4E1F-B8A5-CC0B71E18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3" y="1436729"/>
            <a:ext cx="2542320" cy="63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Quantified Self: Self Knowledge Through Numbers">
            <a:extLst>
              <a:ext uri="{FF2B5EF4-FFF2-40B4-BE49-F238E27FC236}">
                <a16:creationId xmlns:a16="http://schemas.microsoft.com/office/drawing/2014/main" id="{15CBF34C-9ADD-425A-957F-E14B8A052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041" y="5590391"/>
            <a:ext cx="822960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Google Fit">
            <a:extLst>
              <a:ext uri="{FF2B5EF4-FFF2-40B4-BE49-F238E27FC236}">
                <a16:creationId xmlns:a16="http://schemas.microsoft.com/office/drawing/2014/main" id="{D0EF5B0B-2747-415D-A161-065D58835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36" y="2298318"/>
            <a:ext cx="2557737" cy="188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65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079B141-07AE-430F-BECF-E3BA26214F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782990AA-6928-4225-B24A-90A9AC3B7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0282793" cy="6858000"/>
            </a:xfrm>
            <a:prstGeom prst="rect">
              <a:avLst/>
            </a:prstGeom>
          </p:spPr>
        </p:pic>
        <p:pic>
          <p:nvPicPr>
            <p:cNvPr id="1026" name="Picture 2" descr="Brand love stories: Babylon Health">
              <a:extLst>
                <a:ext uri="{FF2B5EF4-FFF2-40B4-BE49-F238E27FC236}">
                  <a16:creationId xmlns:a16="http://schemas.microsoft.com/office/drawing/2014/main" id="{9CAEAAFC-BE38-47DA-93AE-1A45A60F2D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74"/>
            <a:stretch/>
          </p:blipFill>
          <p:spPr bwMode="auto">
            <a:xfrm>
              <a:off x="9248582" y="0"/>
              <a:ext cx="2943418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Babylon Health - Camunda">
            <a:extLst>
              <a:ext uri="{FF2B5EF4-FFF2-40B4-BE49-F238E27FC236}">
                <a16:creationId xmlns:a16="http://schemas.microsoft.com/office/drawing/2014/main" id="{83A34C8C-4C74-45C3-AC02-5EFE9DBF4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82" y="273439"/>
            <a:ext cx="3338378" cy="910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94E17A7-C85F-4A43-B17D-2D56D0BC64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788" r="20249" b="18833"/>
          <a:stretch/>
        </p:blipFill>
        <p:spPr>
          <a:xfrm rot="737734">
            <a:off x="7547085" y="1401054"/>
            <a:ext cx="3391417" cy="2780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D0E307C-CCD4-485B-B6CD-2B1F60D7BE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611" b="12542"/>
          <a:stretch/>
        </p:blipFill>
        <p:spPr>
          <a:xfrm>
            <a:off x="939174" y="1364414"/>
            <a:ext cx="1673507" cy="1319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779A148-6105-4D19-BDE7-FA78405DBC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174" y="2864229"/>
            <a:ext cx="1673507" cy="936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3DAC7C5-A47E-488A-BE07-834C572756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1424" b="15467"/>
          <a:stretch/>
        </p:blipFill>
        <p:spPr>
          <a:xfrm>
            <a:off x="939174" y="3980648"/>
            <a:ext cx="1679295" cy="1059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C5B90A6-73C3-4BF2-9F7B-8AC432002E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174" y="5220718"/>
            <a:ext cx="1679295" cy="877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79D26179-8299-45B2-A029-3801553D776A}"/>
              </a:ext>
            </a:extLst>
          </p:cNvPr>
          <p:cNvSpPr txBox="1"/>
          <p:nvPr/>
        </p:nvSpPr>
        <p:spPr>
          <a:xfrm>
            <a:off x="4955541" y="-22721"/>
            <a:ext cx="70779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40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SELF-HELP</a:t>
            </a:r>
            <a:r>
              <a:rPr lang="de-CH" sz="54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/</a:t>
            </a:r>
            <a:r>
              <a:rPr lang="de-CH" sz="40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-DIAGNOSIS</a:t>
            </a:r>
            <a:endParaRPr lang="de-CH" sz="4000" dirty="0">
              <a:solidFill>
                <a:schemeClr val="accent1">
                  <a:lumMod val="60000"/>
                  <a:lumOff val="4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3832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C881E12-E0AD-4037-A6E8-515D79338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4" r="2899"/>
          <a:stretch/>
        </p:blipFill>
        <p:spPr>
          <a:xfrm>
            <a:off x="-1" y="0"/>
            <a:ext cx="12192001" cy="685724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80895A3-569F-4384-A3E7-AB7F2445D7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4" t="43952" r="63272" b="47623"/>
          <a:stretch/>
        </p:blipFill>
        <p:spPr>
          <a:xfrm>
            <a:off x="-1" y="3571165"/>
            <a:ext cx="4424150" cy="577755"/>
          </a:xfrm>
          <a:prstGeom prst="rect">
            <a:avLst/>
          </a:prstGeom>
        </p:spPr>
      </p:pic>
      <p:pic>
        <p:nvPicPr>
          <p:cNvPr id="5122" name="Picture 2" descr="Sharon Demorest Integrative Nutrition &amp;amp; Wellness Coach » Viome Has The  Answers – Trust Your Gut!">
            <a:extLst>
              <a:ext uri="{FF2B5EF4-FFF2-40B4-BE49-F238E27FC236}">
                <a16:creationId xmlns:a16="http://schemas.microsoft.com/office/drawing/2014/main" id="{C6639471-A9CA-4CBA-8CC3-23A62869B9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3" t="14485" r="2679" b="8221"/>
          <a:stretch/>
        </p:blipFill>
        <p:spPr bwMode="auto">
          <a:xfrm>
            <a:off x="186520" y="3325507"/>
            <a:ext cx="5959404" cy="317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CFC70F1B-0C7E-4DF9-8B11-DF450A694EE5}"/>
              </a:ext>
            </a:extLst>
          </p:cNvPr>
          <p:cNvSpPr txBox="1"/>
          <p:nvPr/>
        </p:nvSpPr>
        <p:spPr>
          <a:xfrm>
            <a:off x="304800" y="158818"/>
            <a:ext cx="12192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0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DO-IT-YOURSELF TESTS</a:t>
            </a:r>
            <a:endParaRPr lang="de-CH" sz="4000" dirty="0">
              <a:solidFill>
                <a:schemeClr val="accent1">
                  <a:lumMod val="60000"/>
                  <a:lumOff val="4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6445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62C9435-A73D-4319-9DF4-9B46C22AF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308609" cy="6865696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2E7B7B1-C5D4-4528-B6BC-330111BC2214}"/>
              </a:ext>
            </a:extLst>
          </p:cNvPr>
          <p:cNvGrpSpPr/>
          <p:nvPr/>
        </p:nvGrpSpPr>
        <p:grpSpPr>
          <a:xfrm>
            <a:off x="8891941" y="-1"/>
            <a:ext cx="3300060" cy="6865697"/>
            <a:chOff x="8891941" y="-1"/>
            <a:chExt cx="3300060" cy="6865697"/>
          </a:xfrm>
        </p:grpSpPr>
        <p:pic>
          <p:nvPicPr>
            <p:cNvPr id="4102" name="Picture 6" descr="100 For Parkinson&amp;#39;s - Blog - More Data to Share!">
              <a:extLst>
                <a:ext uri="{FF2B5EF4-FFF2-40B4-BE49-F238E27FC236}">
                  <a16:creationId xmlns:a16="http://schemas.microsoft.com/office/drawing/2014/main" id="{86D9CA49-79BA-41B2-A5FD-CDC2503A3D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941" y="-1"/>
              <a:ext cx="3300060" cy="4668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70720395-ED23-49C9-8144-0C1D209E7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5350" b="15972"/>
            <a:stretch/>
          </p:blipFill>
          <p:spPr>
            <a:xfrm>
              <a:off x="8891941" y="4599296"/>
              <a:ext cx="3300060" cy="226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432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CB97E71-8A45-40BD-8554-F75316BD5E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7" t="7669" r="1761" b="1640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B590CE9F-6250-487B-8AAC-F98FB0C9E708}"/>
              </a:ext>
            </a:extLst>
          </p:cNvPr>
          <p:cNvSpPr/>
          <p:nvPr/>
        </p:nvSpPr>
        <p:spPr>
          <a:xfrm>
            <a:off x="-1" y="0"/>
            <a:ext cx="12192000" cy="114708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9409171-A00C-4D4D-9831-6A94CA5FED6E}"/>
              </a:ext>
            </a:extLst>
          </p:cNvPr>
          <p:cNvSpPr txBox="1"/>
          <p:nvPr/>
        </p:nvSpPr>
        <p:spPr>
          <a:xfrm>
            <a:off x="7405006" y="0"/>
            <a:ext cx="478699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br>
              <a:rPr lang="de-CH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de-CH" sz="40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RARE DISEASES</a:t>
            </a:r>
            <a:endParaRPr lang="de-CH" sz="4000" dirty="0">
              <a:solidFill>
                <a:schemeClr val="accent1">
                  <a:lumMod val="60000"/>
                  <a:lumOff val="4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Picture 4" descr="PatientsLikeMe Logo Vector - (.SVG + .PNG) - Tukuz.Com">
            <a:extLst>
              <a:ext uri="{FF2B5EF4-FFF2-40B4-BE49-F238E27FC236}">
                <a16:creationId xmlns:a16="http://schemas.microsoft.com/office/drawing/2014/main" id="{29A8D69D-5225-45A6-B8FD-C383BBD4F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6" b="22093"/>
          <a:stretch/>
        </p:blipFill>
        <p:spPr bwMode="auto">
          <a:xfrm>
            <a:off x="74562" y="244651"/>
            <a:ext cx="2270843" cy="721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ealthUnlocked - boxed screen - PRDA">
            <a:extLst>
              <a:ext uri="{FF2B5EF4-FFF2-40B4-BE49-F238E27FC236}">
                <a16:creationId xmlns:a16="http://schemas.microsoft.com/office/drawing/2014/main" id="{DCD5C39D-02A0-4892-BEBD-D30DA3483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403" y="244651"/>
            <a:ext cx="2885037" cy="721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C5A981E-307A-42F9-A619-8F719C9765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2456" y="244651"/>
            <a:ext cx="2884382" cy="699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38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C0DDC8D-62A1-4CBF-9925-CAC8C73785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5" t="27349" r="20707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6C5AB0B-AD40-4BC6-800E-975029B7FA86}"/>
              </a:ext>
            </a:extLst>
          </p:cNvPr>
          <p:cNvSpPr txBox="1"/>
          <p:nvPr/>
        </p:nvSpPr>
        <p:spPr>
          <a:xfrm>
            <a:off x="1" y="258808"/>
            <a:ext cx="1219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4000" dirty="0">
                <a:solidFill>
                  <a:srgbClr val="00CCFF"/>
                </a:solidFill>
                <a:latin typeface="+mj-lt"/>
                <a:cs typeface="Aharoni" panose="02010803020104030203" pitchFamily="2" charset="-79"/>
              </a:rPr>
              <a:t>DOCTOR - PATIENT 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6C91364-7A84-4DA4-90D6-AC81A55F5177}"/>
              </a:ext>
            </a:extLst>
          </p:cNvPr>
          <p:cNvSpPr txBox="1"/>
          <p:nvPr/>
        </p:nvSpPr>
        <p:spPr>
          <a:xfrm>
            <a:off x="2" y="755262"/>
            <a:ext cx="121919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5400" dirty="0">
                <a:solidFill>
                  <a:schemeClr val="bg1"/>
                </a:solidFill>
                <a:latin typeface="+mj-lt"/>
                <a:cs typeface="Biome" panose="020B0503030204020804" pitchFamily="34" charset="0"/>
              </a:rPr>
              <a:t>RELATIONSHIP</a:t>
            </a:r>
            <a:r>
              <a:rPr kumimoji="0" lang="de-CH" sz="6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Grotesque Light" panose="020B0304020202020204" pitchFamily="34" charset="0"/>
                <a:cs typeface="Biome" panose="020B0503030204020804" pitchFamily="34" charset="0"/>
              </a:rPr>
              <a:t> </a:t>
            </a:r>
            <a:endParaRPr kumimoji="0" lang="de-CH" sz="66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Grotesque Light" panose="020B0304020202020204" pitchFamily="34" charset="0"/>
              <a:cs typeface="Biome" panose="020B0503030204020804" pitchFamily="34" charset="0"/>
            </a:endParaRP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BFBEEB02-8920-4F43-BD88-819F5679071B}"/>
              </a:ext>
            </a:extLst>
          </p:cNvPr>
          <p:cNvCxnSpPr>
            <a:cxnSpLocks/>
          </p:cNvCxnSpPr>
          <p:nvPr/>
        </p:nvCxnSpPr>
        <p:spPr>
          <a:xfrm>
            <a:off x="2855913" y="962555"/>
            <a:ext cx="6465592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>
            <a:extLst>
              <a:ext uri="{FF2B5EF4-FFF2-40B4-BE49-F238E27FC236}">
                <a16:creationId xmlns:a16="http://schemas.microsoft.com/office/drawing/2014/main" id="{9280F58E-6C8C-4A31-9544-8CF676810AE7}"/>
              </a:ext>
            </a:extLst>
          </p:cNvPr>
          <p:cNvSpPr/>
          <p:nvPr/>
        </p:nvSpPr>
        <p:spPr>
          <a:xfrm>
            <a:off x="-2" y="3400159"/>
            <a:ext cx="12191998" cy="1908215"/>
          </a:xfrm>
          <a:prstGeom prst="rect">
            <a:avLst/>
          </a:prstGeom>
          <a:solidFill>
            <a:srgbClr val="002060">
              <a:alpha val="60000"/>
            </a:srgbClr>
          </a:solidFill>
        </p:spPr>
        <p:txBody>
          <a:bodyPr wrap="square">
            <a:spAutoFit/>
          </a:bodyPr>
          <a:lstStyle/>
          <a:p>
            <a:pPr algn="ctr"/>
            <a:br>
              <a:rPr lang="de-CH" sz="1400" dirty="0">
                <a:solidFill>
                  <a:schemeClr val="bg1"/>
                </a:solidFill>
              </a:rPr>
            </a:br>
            <a:r>
              <a:rPr lang="de-CH" sz="3200" dirty="0">
                <a:solidFill>
                  <a:srgbClr val="00CCFF"/>
                </a:solidFill>
              </a:rPr>
              <a:t>Re-</a:t>
            </a:r>
            <a:r>
              <a:rPr lang="de-CH" sz="3200" dirty="0" err="1">
                <a:solidFill>
                  <a:srgbClr val="00CCFF"/>
                </a:solidFill>
              </a:rPr>
              <a:t>allocation</a:t>
            </a:r>
            <a:r>
              <a:rPr lang="de-CH" sz="3200" dirty="0">
                <a:solidFill>
                  <a:srgbClr val="00CCFF"/>
                </a:solidFill>
              </a:rPr>
              <a:t> </a:t>
            </a:r>
            <a:r>
              <a:rPr lang="de-CH" sz="3200" dirty="0" err="1">
                <a:solidFill>
                  <a:srgbClr val="00CCFF"/>
                </a:solidFill>
              </a:rPr>
              <a:t>of</a:t>
            </a:r>
            <a:r>
              <a:rPr lang="de-CH" sz="3200" dirty="0">
                <a:solidFill>
                  <a:srgbClr val="00CCFF"/>
                </a:solidFill>
              </a:rPr>
              <a:t> </a:t>
            </a:r>
            <a:r>
              <a:rPr lang="de-CH" sz="3200" dirty="0" err="1">
                <a:solidFill>
                  <a:srgbClr val="00CCFF"/>
                </a:solidFill>
              </a:rPr>
              <a:t>Roles</a:t>
            </a:r>
            <a:r>
              <a:rPr lang="de-CH" sz="3200" dirty="0">
                <a:solidFill>
                  <a:srgbClr val="00CCFF"/>
                </a:solidFill>
              </a:rPr>
              <a:t> </a:t>
            </a:r>
          </a:p>
          <a:p>
            <a:pPr algn="ctr"/>
            <a:r>
              <a:rPr lang="de-CH" sz="4000" b="1" dirty="0" err="1">
                <a:solidFill>
                  <a:schemeClr val="bg1"/>
                </a:solidFill>
                <a:cs typeface="Aharoni" panose="02010803020104030203" pitchFamily="2" charset="-79"/>
              </a:rPr>
              <a:t>Patients</a:t>
            </a:r>
            <a:r>
              <a:rPr lang="de-CH" sz="4000" b="1" dirty="0">
                <a:solidFill>
                  <a:schemeClr val="bg1"/>
                </a:solidFill>
                <a:cs typeface="Aharoni" panose="02010803020104030203" pitchFamily="2" charset="-79"/>
              </a:rPr>
              <a:t> Gain Power – and </a:t>
            </a:r>
            <a:r>
              <a:rPr lang="de-CH" sz="4000" b="1" dirty="0" err="1">
                <a:solidFill>
                  <a:schemeClr val="bg1"/>
                </a:solidFill>
                <a:cs typeface="Aharoni" panose="02010803020104030203" pitchFamily="2" charset="-79"/>
              </a:rPr>
              <a:t>Responsibility</a:t>
            </a:r>
            <a:br>
              <a:rPr lang="de-CH" sz="3600" b="1" dirty="0">
                <a:solidFill>
                  <a:schemeClr val="bg1"/>
                </a:solidFill>
              </a:rPr>
            </a:br>
            <a:r>
              <a:rPr lang="de-CH" sz="1600" dirty="0" err="1">
                <a:solidFill>
                  <a:srgbClr val="00CCFF"/>
                </a:solidFill>
              </a:rPr>
              <a:t>Topol</a:t>
            </a:r>
            <a:r>
              <a:rPr lang="de-CH" sz="1600" dirty="0">
                <a:solidFill>
                  <a:srgbClr val="00CCFF"/>
                </a:solidFill>
              </a:rPr>
              <a:t> E. (2015): The Patient Will See </a:t>
            </a:r>
            <a:r>
              <a:rPr lang="de-CH" sz="1600" dirty="0" err="1">
                <a:solidFill>
                  <a:srgbClr val="00CCFF"/>
                </a:solidFill>
              </a:rPr>
              <a:t>You</a:t>
            </a:r>
            <a:r>
              <a:rPr lang="de-CH" sz="1600" dirty="0">
                <a:solidFill>
                  <a:srgbClr val="00CCFF"/>
                </a:solidFill>
              </a:rPr>
              <a:t> </a:t>
            </a:r>
            <a:r>
              <a:rPr lang="de-CH" sz="1600" dirty="0" err="1">
                <a:solidFill>
                  <a:srgbClr val="00CCFF"/>
                </a:solidFill>
              </a:rPr>
              <a:t>Now</a:t>
            </a:r>
            <a:r>
              <a:rPr lang="de-CH" sz="1600" dirty="0">
                <a:solidFill>
                  <a:srgbClr val="00CCFF"/>
                </a:solidFill>
              </a:rPr>
              <a:t>: The Future </a:t>
            </a:r>
            <a:r>
              <a:rPr lang="de-CH" sz="1600" dirty="0" err="1">
                <a:solidFill>
                  <a:srgbClr val="00CCFF"/>
                </a:solidFill>
              </a:rPr>
              <a:t>of</a:t>
            </a:r>
            <a:r>
              <a:rPr lang="de-CH" sz="1600" dirty="0">
                <a:solidFill>
                  <a:srgbClr val="00CCFF"/>
                </a:solidFill>
              </a:rPr>
              <a:t> Medicine </a:t>
            </a:r>
            <a:r>
              <a:rPr lang="de-CH" sz="1600" dirty="0" err="1">
                <a:solidFill>
                  <a:srgbClr val="00CCFF"/>
                </a:solidFill>
              </a:rPr>
              <a:t>is</a:t>
            </a:r>
            <a:r>
              <a:rPr lang="de-CH" sz="1600" dirty="0">
                <a:solidFill>
                  <a:srgbClr val="00CCFF"/>
                </a:solidFill>
              </a:rPr>
              <a:t> in </a:t>
            </a:r>
            <a:r>
              <a:rPr lang="de-CH" sz="1600" dirty="0" err="1">
                <a:solidFill>
                  <a:srgbClr val="00CCFF"/>
                </a:solidFill>
              </a:rPr>
              <a:t>Your</a:t>
            </a:r>
            <a:r>
              <a:rPr lang="de-CH" sz="1600" dirty="0">
                <a:solidFill>
                  <a:srgbClr val="00CCFF"/>
                </a:solidFill>
              </a:rPr>
              <a:t> Hands. New York; Basic Books p. 33</a:t>
            </a:r>
            <a:br>
              <a:rPr lang="de-CH" sz="2000" dirty="0">
                <a:solidFill>
                  <a:srgbClr val="00B0F0"/>
                </a:solidFill>
              </a:rPr>
            </a:br>
            <a:endParaRPr lang="de-CH" sz="1600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26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39C3468-7043-432B-8B84-F0C1310C0569}"/>
              </a:ext>
            </a:extLst>
          </p:cNvPr>
          <p:cNvGrpSpPr/>
          <p:nvPr/>
        </p:nvGrpSpPr>
        <p:grpSpPr>
          <a:xfrm>
            <a:off x="0" y="0"/>
            <a:ext cx="12192001" cy="6858000"/>
            <a:chOff x="0" y="0"/>
            <a:chExt cx="12192001" cy="6858000"/>
          </a:xfrm>
        </p:grpSpPr>
        <p:sp>
          <p:nvSpPr>
            <p:cNvPr id="5" name="AutoShape 2" descr="Screenshot Image">
              <a:extLst>
                <a:ext uri="{FF2B5EF4-FFF2-40B4-BE49-F238E27FC236}">
                  <a16:creationId xmlns:a16="http://schemas.microsoft.com/office/drawing/2014/main" id="{D8031C00-9246-47C5-B8F9-5E304F288A7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pic>
          <p:nvPicPr>
            <p:cNvPr id="2050" name="Picture 2" descr="Telemedicine | Community Healthcare System">
              <a:extLst>
                <a:ext uri="{FF2B5EF4-FFF2-40B4-BE49-F238E27FC236}">
                  <a16:creationId xmlns:a16="http://schemas.microsoft.com/office/drawing/2014/main" id="{B4F77811-6523-46C2-B9C2-993F1A7FBE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8" t="1895" r="7134" b="1895"/>
            <a:stretch/>
          </p:blipFill>
          <p:spPr bwMode="auto">
            <a:xfrm>
              <a:off x="0" y="0"/>
              <a:ext cx="12192001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hteck: abgerundete Ecken 3">
              <a:extLst>
                <a:ext uri="{FF2B5EF4-FFF2-40B4-BE49-F238E27FC236}">
                  <a16:creationId xmlns:a16="http://schemas.microsoft.com/office/drawing/2014/main" id="{ECB632FA-C309-43CB-AB59-C8F5C838D8DE}"/>
                </a:ext>
              </a:extLst>
            </p:cNvPr>
            <p:cNvSpPr/>
            <p:nvPr/>
          </p:nvSpPr>
          <p:spPr>
            <a:xfrm>
              <a:off x="6941488" y="818881"/>
              <a:ext cx="4858247" cy="380082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5126" name="Picture 6" descr="How to Remove Negative RateMDs Reviews | Reputation Management">
              <a:extLst>
                <a:ext uri="{FF2B5EF4-FFF2-40B4-BE49-F238E27FC236}">
                  <a16:creationId xmlns:a16="http://schemas.microsoft.com/office/drawing/2014/main" id="{D050F00E-C654-4F60-8D82-B260EFBA70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3103" y="988772"/>
              <a:ext cx="2997897" cy="841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929A1A7F-E4E0-46A8-BE24-7817B6132B26}"/>
                </a:ext>
              </a:extLst>
            </p:cNvPr>
            <p:cNvSpPr/>
            <p:nvPr/>
          </p:nvSpPr>
          <p:spPr>
            <a:xfrm>
              <a:off x="7124369" y="1914278"/>
              <a:ext cx="4675366" cy="30315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e-CH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Hong Y A, et al (2019)</a:t>
              </a:r>
            </a:p>
            <a:p>
              <a:r>
                <a:rPr lang="de-CH" sz="3200" b="1" dirty="0" err="1"/>
                <a:t>What</a:t>
              </a:r>
              <a:r>
                <a:rPr lang="de-CH" sz="3200" b="1" dirty="0"/>
                <a:t> Do </a:t>
              </a:r>
              <a:r>
                <a:rPr lang="de-CH" sz="3200" b="1" dirty="0" err="1"/>
                <a:t>Patients</a:t>
              </a:r>
              <a:r>
                <a:rPr lang="de-CH" sz="3200" b="1" dirty="0"/>
                <a:t> Say About </a:t>
              </a:r>
              <a:r>
                <a:rPr lang="de-CH" sz="3200" b="1" dirty="0" err="1"/>
                <a:t>Doctors</a:t>
              </a:r>
              <a:r>
                <a:rPr lang="de-CH" sz="3200" b="1" dirty="0"/>
                <a:t> Online?</a:t>
              </a:r>
              <a:br>
                <a:rPr lang="de-CH" sz="2000" b="1" dirty="0"/>
              </a:br>
              <a:r>
                <a:rPr lang="de-CH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 </a:t>
              </a:r>
              <a:r>
                <a:rPr lang="de-CH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Systematic</a:t>
              </a:r>
              <a:r>
                <a:rPr lang="de-CH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Review </a:t>
              </a:r>
              <a:r>
                <a:rPr lang="de-CH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of</a:t>
              </a:r>
              <a:r>
                <a:rPr lang="de-CH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Studies on Patient Online Reviews. </a:t>
              </a:r>
              <a:br>
                <a:rPr lang="de-CH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endParaRPr lang="de-CH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r>
                <a:rPr lang="de-CH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J </a:t>
              </a:r>
              <a:r>
                <a:rPr lang="de-CH" i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of</a:t>
              </a:r>
              <a:r>
                <a:rPr lang="de-CH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Medical Internet Research, 21(4), el2521</a:t>
              </a:r>
            </a:p>
            <a:p>
              <a:endParaRPr lang="de-CH" sz="1600" i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endParaRPr lang="de-CH" sz="1200" i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0730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D238CFFD-A182-4B09-94C6-201AF3824CE1}"/>
              </a:ext>
            </a:extLst>
          </p:cNvPr>
          <p:cNvGrpSpPr/>
          <p:nvPr/>
        </p:nvGrpSpPr>
        <p:grpSpPr>
          <a:xfrm>
            <a:off x="0" y="0"/>
            <a:ext cx="12192001" cy="6927850"/>
            <a:chOff x="0" y="7938"/>
            <a:chExt cx="12192001" cy="6850062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1F92BF32-97B2-4945-9B8A-57C16B13F40B}"/>
                </a:ext>
              </a:extLst>
            </p:cNvPr>
            <p:cNvGrpSpPr/>
            <p:nvPr/>
          </p:nvGrpSpPr>
          <p:grpSpPr>
            <a:xfrm>
              <a:off x="0" y="7938"/>
              <a:ext cx="12192001" cy="6850062"/>
              <a:chOff x="0" y="7938"/>
              <a:chExt cx="12192001" cy="6850062"/>
            </a:xfrm>
          </p:grpSpPr>
          <p:pic>
            <p:nvPicPr>
              <p:cNvPr id="6" name="Grafik 5">
                <a:extLst>
                  <a:ext uri="{FF2B5EF4-FFF2-40B4-BE49-F238E27FC236}">
                    <a16:creationId xmlns:a16="http://schemas.microsoft.com/office/drawing/2014/main" id="{D6DD4654-12CB-467B-9521-0CA0515DFC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9539" b="24083"/>
              <a:stretch/>
            </p:blipFill>
            <p:spPr>
              <a:xfrm>
                <a:off x="1" y="7938"/>
                <a:ext cx="12192000" cy="6850062"/>
              </a:xfrm>
              <a:prstGeom prst="rect">
                <a:avLst/>
              </a:prstGeom>
            </p:spPr>
          </p:pic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A4564DCE-9D60-46C8-89C9-937535516D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55535" r="54896" b="24083"/>
              <a:stretch/>
            </p:blipFill>
            <p:spPr>
              <a:xfrm>
                <a:off x="0" y="7938"/>
                <a:ext cx="5499099" cy="2476500"/>
              </a:xfrm>
              <a:prstGeom prst="rect">
                <a:avLst/>
              </a:prstGeom>
            </p:spPr>
          </p:pic>
        </p:grp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D8DF4E70-BC50-4FB0-B568-2DF7600D19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5535" r="54896" b="24083"/>
            <a:stretch/>
          </p:blipFill>
          <p:spPr>
            <a:xfrm>
              <a:off x="0" y="2362795"/>
              <a:ext cx="5499099" cy="2476500"/>
            </a:xfrm>
            <a:prstGeom prst="rect">
              <a:avLst/>
            </a:prstGeom>
          </p:spPr>
        </p:pic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DFD2519D-0665-453F-8745-E1376157057C}"/>
              </a:ext>
            </a:extLst>
          </p:cNvPr>
          <p:cNvSpPr txBox="1"/>
          <p:nvPr/>
        </p:nvSpPr>
        <p:spPr>
          <a:xfrm>
            <a:off x="284920" y="1247574"/>
            <a:ext cx="531577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0C0"/>
              </a:buClr>
            </a:pPr>
            <a:r>
              <a:rPr lang="en-US" sz="3200" b="1" dirty="0">
                <a:solidFill>
                  <a:schemeClr val="bg1"/>
                </a:solidFill>
              </a:rPr>
              <a:t>Reasons for the fast growth of 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online-medical consultations</a:t>
            </a:r>
            <a:r>
              <a:rPr lang="en-US" sz="3200" baseline="30000" dirty="0">
                <a:solidFill>
                  <a:schemeClr val="bg1"/>
                </a:solidFill>
              </a:rPr>
              <a:t>1</a:t>
            </a:r>
            <a:br>
              <a:rPr lang="en-US" sz="3200" b="1" dirty="0"/>
            </a:br>
            <a:endParaRPr lang="en-US" sz="1000" b="1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199D790-FD97-4813-AD40-15B6EE117A73}"/>
              </a:ext>
            </a:extLst>
          </p:cNvPr>
          <p:cNvSpPr/>
          <p:nvPr/>
        </p:nvSpPr>
        <p:spPr>
          <a:xfrm>
            <a:off x="333736" y="2210183"/>
            <a:ext cx="5128215" cy="169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C0066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convenience / privacy / 2</a:t>
            </a:r>
            <a:r>
              <a:rPr lang="en-US" sz="2400" baseline="30000" dirty="0">
                <a:solidFill>
                  <a:schemeClr val="bg1"/>
                </a:solidFill>
              </a:rPr>
              <a:t>nd</a:t>
            </a:r>
            <a:r>
              <a:rPr lang="en-US" sz="2400" dirty="0">
                <a:solidFill>
                  <a:schemeClr val="bg1"/>
                </a:solidFill>
              </a:rPr>
              <a:t> opinion</a:t>
            </a:r>
          </a:p>
          <a:p>
            <a:pPr marL="342900" indent="-342900">
              <a:lnSpc>
                <a:spcPct val="150000"/>
              </a:lnSpc>
              <a:buClr>
                <a:srgbClr val="CC0066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shift toward care-intensive NCD’s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</a:p>
          <a:p>
            <a:pPr marL="342900" indent="-342900">
              <a:lnSpc>
                <a:spcPct val="150000"/>
              </a:lnSpc>
              <a:buClr>
                <a:srgbClr val="CC0066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higher cost efficiency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249ED83-3B55-48E9-8278-CAB3DB3F71C0}"/>
              </a:ext>
            </a:extLst>
          </p:cNvPr>
          <p:cNvSpPr txBox="1"/>
          <p:nvPr/>
        </p:nvSpPr>
        <p:spPr>
          <a:xfrm>
            <a:off x="333736" y="4774594"/>
            <a:ext cx="38708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aseline="30000" dirty="0">
                <a:solidFill>
                  <a:srgbClr val="00B0F0"/>
                </a:solidFill>
                <a:cs typeface="Aharoni" panose="02010803020104030203" pitchFamily="2" charset="-79"/>
              </a:rPr>
              <a:t>2</a:t>
            </a:r>
            <a:r>
              <a:rPr lang="de-CH" b="1" dirty="0">
                <a:solidFill>
                  <a:srgbClr val="00B0F0"/>
                </a:solidFill>
                <a:cs typeface="Aharoni" panose="02010803020104030203" pitchFamily="2" charset="-79"/>
              </a:rPr>
              <a:t>NCD’s = Non-</a:t>
            </a:r>
            <a:r>
              <a:rPr lang="de-CH" b="1" dirty="0" err="1">
                <a:solidFill>
                  <a:srgbClr val="00B0F0"/>
                </a:solidFill>
                <a:cs typeface="Aharoni" panose="02010803020104030203" pitchFamily="2" charset="-79"/>
              </a:rPr>
              <a:t>Communicable</a:t>
            </a:r>
            <a:r>
              <a:rPr lang="de-CH" b="1" dirty="0">
                <a:solidFill>
                  <a:srgbClr val="00B0F0"/>
                </a:solidFill>
                <a:cs typeface="Aharoni" panose="02010803020104030203" pitchFamily="2" charset="-79"/>
              </a:rPr>
              <a:t> </a:t>
            </a:r>
            <a:r>
              <a:rPr lang="de-CH" b="1" dirty="0" err="1">
                <a:solidFill>
                  <a:srgbClr val="00B0F0"/>
                </a:solidFill>
                <a:cs typeface="Aharoni" panose="02010803020104030203" pitchFamily="2" charset="-79"/>
              </a:rPr>
              <a:t>Diseases</a:t>
            </a:r>
            <a:r>
              <a:rPr lang="de-CH" b="1" dirty="0">
                <a:solidFill>
                  <a:srgbClr val="00B0F0"/>
                </a:solidFill>
                <a:cs typeface="Aharoni" panose="02010803020104030203" pitchFamily="2" charset="-79"/>
              </a:rPr>
              <a:t> </a:t>
            </a:r>
          </a:p>
          <a:p>
            <a:pPr marL="342900" indent="-342900">
              <a:buClr>
                <a:srgbClr val="CC0066"/>
              </a:buClr>
              <a:buFont typeface="+mj-lt"/>
              <a:buAutoNum type="arabicPeriod"/>
            </a:pPr>
            <a:r>
              <a:rPr lang="de-CH" dirty="0" err="1">
                <a:solidFill>
                  <a:srgbClr val="00B0F0"/>
                </a:solidFill>
                <a:cs typeface="Aharoni" panose="02010803020104030203" pitchFamily="2" charset="-79"/>
              </a:rPr>
              <a:t>cardiovascular</a:t>
            </a:r>
            <a:r>
              <a:rPr lang="de-CH" dirty="0">
                <a:solidFill>
                  <a:srgbClr val="00B0F0"/>
                </a:solidFill>
                <a:cs typeface="Aharoni" panose="02010803020104030203" pitchFamily="2" charset="-79"/>
              </a:rPr>
              <a:t> </a:t>
            </a:r>
            <a:r>
              <a:rPr lang="de-CH" dirty="0" err="1">
                <a:solidFill>
                  <a:srgbClr val="00B0F0"/>
                </a:solidFill>
                <a:cs typeface="Aharoni" panose="02010803020104030203" pitchFamily="2" charset="-79"/>
              </a:rPr>
              <a:t>disease</a:t>
            </a:r>
            <a:endParaRPr lang="de-CH" dirty="0">
              <a:solidFill>
                <a:srgbClr val="00B0F0"/>
              </a:solidFill>
              <a:cs typeface="Aharoni" panose="02010803020104030203" pitchFamily="2" charset="-79"/>
            </a:endParaRPr>
          </a:p>
          <a:p>
            <a:pPr marL="342900" indent="-342900">
              <a:buClr>
                <a:srgbClr val="CC0066"/>
              </a:buClr>
              <a:buFont typeface="+mj-lt"/>
              <a:buAutoNum type="arabicPeriod"/>
            </a:pPr>
            <a:r>
              <a:rPr lang="de-CH" dirty="0" err="1">
                <a:solidFill>
                  <a:srgbClr val="00B0F0"/>
                </a:solidFill>
                <a:cs typeface="Aharoni" panose="02010803020104030203" pitchFamily="2" charset="-79"/>
              </a:rPr>
              <a:t>respiratory</a:t>
            </a:r>
            <a:r>
              <a:rPr lang="de-CH" dirty="0">
                <a:solidFill>
                  <a:srgbClr val="00B0F0"/>
                </a:solidFill>
                <a:cs typeface="Aharoni" panose="02010803020104030203" pitchFamily="2" charset="-79"/>
              </a:rPr>
              <a:t> </a:t>
            </a:r>
            <a:r>
              <a:rPr lang="de-CH" dirty="0" err="1">
                <a:solidFill>
                  <a:srgbClr val="00B0F0"/>
                </a:solidFill>
                <a:cs typeface="Aharoni" panose="02010803020104030203" pitchFamily="2" charset="-79"/>
              </a:rPr>
              <a:t>disease</a:t>
            </a:r>
            <a:endParaRPr lang="de-CH" dirty="0">
              <a:solidFill>
                <a:srgbClr val="00B0F0"/>
              </a:solidFill>
              <a:cs typeface="Aharoni" panose="02010803020104030203" pitchFamily="2" charset="-79"/>
            </a:endParaRPr>
          </a:p>
          <a:p>
            <a:pPr marL="342900" indent="-342900">
              <a:buClr>
                <a:srgbClr val="CC0066"/>
              </a:buClr>
              <a:buFont typeface="+mj-lt"/>
              <a:buAutoNum type="arabicPeriod"/>
            </a:pPr>
            <a:r>
              <a:rPr lang="de-CH" dirty="0" err="1">
                <a:solidFill>
                  <a:srgbClr val="00B0F0"/>
                </a:solidFill>
                <a:cs typeface="Aharoni" panose="02010803020104030203" pitchFamily="2" charset="-79"/>
              </a:rPr>
              <a:t>diabetes</a:t>
            </a:r>
            <a:endParaRPr lang="de-CH" dirty="0">
              <a:solidFill>
                <a:srgbClr val="00B0F0"/>
              </a:solidFill>
              <a:cs typeface="Aharoni" panose="02010803020104030203" pitchFamily="2" charset="-79"/>
            </a:endParaRPr>
          </a:p>
          <a:p>
            <a:pPr marL="342900" indent="-342900">
              <a:buClr>
                <a:srgbClr val="CC0066"/>
              </a:buClr>
              <a:buFont typeface="+mj-lt"/>
              <a:buAutoNum type="arabicPeriod"/>
            </a:pPr>
            <a:r>
              <a:rPr lang="de-CH" dirty="0" err="1">
                <a:solidFill>
                  <a:srgbClr val="00B0F0"/>
                </a:solidFill>
                <a:cs typeface="Aharoni" panose="02010803020104030203" pitchFamily="2" charset="-79"/>
              </a:rPr>
              <a:t>cancer</a:t>
            </a:r>
            <a:endParaRPr lang="de-CH" dirty="0">
              <a:solidFill>
                <a:srgbClr val="00B0F0"/>
              </a:solidFill>
              <a:cs typeface="Aharoni" panose="02010803020104030203" pitchFamily="2" charset="-79"/>
            </a:endParaRPr>
          </a:p>
          <a:p>
            <a:pPr marL="342900" indent="-342900">
              <a:buClr>
                <a:srgbClr val="CC0066"/>
              </a:buClr>
              <a:buFont typeface="+mj-lt"/>
              <a:buAutoNum type="arabicPeriod"/>
            </a:pPr>
            <a:r>
              <a:rPr lang="de-CH" dirty="0">
                <a:solidFill>
                  <a:srgbClr val="00B0F0"/>
                </a:solidFill>
                <a:cs typeface="Aharoni" panose="02010803020104030203" pitchFamily="2" charset="-79"/>
              </a:rPr>
              <a:t>mental </a:t>
            </a:r>
            <a:r>
              <a:rPr lang="de-CH" dirty="0" err="1">
                <a:solidFill>
                  <a:srgbClr val="00B0F0"/>
                </a:solidFill>
                <a:cs typeface="Aharoni" panose="02010803020104030203" pitchFamily="2" charset="-79"/>
              </a:rPr>
              <a:t>illnesses</a:t>
            </a:r>
            <a:r>
              <a:rPr lang="de-CH" dirty="0">
                <a:solidFill>
                  <a:srgbClr val="00B0F0"/>
                </a:solidFill>
                <a:cs typeface="Aharoni" panose="02010803020104030203" pitchFamily="2" charset="-79"/>
              </a:rPr>
              <a:t>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0C72EDE-E093-496D-AD0D-3C0F87BEED49}"/>
              </a:ext>
            </a:extLst>
          </p:cNvPr>
          <p:cNvSpPr txBox="1"/>
          <p:nvPr/>
        </p:nvSpPr>
        <p:spPr>
          <a:xfrm>
            <a:off x="326150" y="4005073"/>
            <a:ext cx="2886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baseline="30000" dirty="0">
                <a:solidFill>
                  <a:schemeClr val="bg1">
                    <a:lumMod val="95000"/>
                  </a:schemeClr>
                </a:solidFill>
                <a:cs typeface="Aharoni" panose="02010803020104030203" pitchFamily="2" charset="-79"/>
              </a:rPr>
              <a:t>1</a:t>
            </a:r>
            <a:r>
              <a:rPr lang="de-CH" sz="1400" b="1" baseline="30000" dirty="0">
                <a:solidFill>
                  <a:schemeClr val="bg1">
                    <a:lumMod val="9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de-CH" sz="1400" dirty="0">
                <a:solidFill>
                  <a:schemeClr val="bg1">
                    <a:lumMod val="95000"/>
                  </a:schemeClr>
                </a:solidFill>
                <a:cs typeface="Aharoni" panose="02010803020104030203" pitchFamily="2" charset="-79"/>
              </a:rPr>
              <a:t>Singh A P, et al (2018)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39801039-4FAA-4DF0-A59F-27C314301D90}"/>
              </a:ext>
            </a:extLst>
          </p:cNvPr>
          <p:cNvGrpSpPr/>
          <p:nvPr/>
        </p:nvGrpSpPr>
        <p:grpSpPr>
          <a:xfrm>
            <a:off x="5701018" y="1257696"/>
            <a:ext cx="2871482" cy="5471508"/>
            <a:chOff x="5701018" y="1257696"/>
            <a:chExt cx="2871482" cy="5471508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394E091D-3B3D-45EF-B7AA-3AC90587E948}"/>
                </a:ext>
              </a:extLst>
            </p:cNvPr>
            <p:cNvSpPr/>
            <p:nvPr/>
          </p:nvSpPr>
          <p:spPr>
            <a:xfrm>
              <a:off x="5701018" y="1257696"/>
              <a:ext cx="2871482" cy="5136754"/>
            </a:xfrm>
            <a:prstGeom prst="rect">
              <a:avLst/>
            </a:prstGeom>
            <a:solidFill>
              <a:srgbClr val="CC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ACD07539-7FFD-4459-9C61-F8D91ED3A307}"/>
                </a:ext>
              </a:extLst>
            </p:cNvPr>
            <p:cNvSpPr txBox="1"/>
            <p:nvPr/>
          </p:nvSpPr>
          <p:spPr>
            <a:xfrm>
              <a:off x="5701018" y="1295796"/>
              <a:ext cx="2865132" cy="5268045"/>
            </a:xfrm>
            <a:prstGeom prst="rect">
              <a:avLst/>
            </a:prstGeom>
            <a:solidFill>
              <a:srgbClr val="CC0066"/>
            </a:solidFill>
          </p:spPr>
          <p:txBody>
            <a:bodyPr wrap="square" rtlCol="0">
              <a:spAutoFit/>
            </a:bodyPr>
            <a:lstStyle/>
            <a:p>
              <a:r>
                <a:rPr lang="de-CH" sz="2000" baseline="30000" dirty="0">
                  <a:solidFill>
                    <a:schemeClr val="bg1"/>
                  </a:solidFill>
                </a:rPr>
                <a:t>3</a:t>
              </a:r>
              <a:r>
                <a:rPr lang="de-CH" sz="2000" b="1" baseline="30000" dirty="0">
                  <a:solidFill>
                    <a:schemeClr val="bg1"/>
                  </a:solidFill>
                </a:rPr>
                <a:t> </a:t>
              </a:r>
              <a:r>
                <a:rPr lang="de-CH" sz="2300" b="1" dirty="0">
                  <a:solidFill>
                    <a:schemeClr val="bg1"/>
                  </a:solidFill>
                </a:rPr>
                <a:t>I </a:t>
              </a:r>
              <a:r>
                <a:rPr lang="de-CH" sz="2300" b="1" dirty="0" err="1">
                  <a:solidFill>
                    <a:schemeClr val="bg1"/>
                  </a:solidFill>
                </a:rPr>
                <a:t>would</a:t>
              </a:r>
              <a:r>
                <a:rPr lang="de-CH" sz="2300" b="1" dirty="0">
                  <a:solidFill>
                    <a:schemeClr val="bg1"/>
                  </a:solidFill>
                </a:rPr>
                <a:t> </a:t>
              </a:r>
              <a:r>
                <a:rPr lang="de-CH" sz="2300" b="1" dirty="0" err="1">
                  <a:solidFill>
                    <a:schemeClr val="bg1"/>
                  </a:solidFill>
                </a:rPr>
                <a:t>use</a:t>
              </a:r>
              <a:r>
                <a:rPr lang="de-CH" sz="2300" b="1" dirty="0">
                  <a:solidFill>
                    <a:schemeClr val="bg1"/>
                  </a:solidFill>
                </a:rPr>
                <a:t> online-</a:t>
              </a:r>
              <a:br>
                <a:rPr lang="de-CH" sz="2300" b="1" dirty="0">
                  <a:solidFill>
                    <a:schemeClr val="bg1"/>
                  </a:solidFill>
                </a:rPr>
              </a:br>
              <a:r>
                <a:rPr lang="de-CH" sz="2300" b="1" dirty="0" err="1">
                  <a:solidFill>
                    <a:schemeClr val="bg1"/>
                  </a:solidFill>
                </a:rPr>
                <a:t>medical</a:t>
              </a:r>
              <a:r>
                <a:rPr lang="de-CH" sz="2300" b="1" dirty="0">
                  <a:solidFill>
                    <a:schemeClr val="bg1"/>
                  </a:solidFill>
                </a:rPr>
                <a:t> </a:t>
              </a:r>
              <a:r>
                <a:rPr lang="de-CH" sz="2300" b="1" dirty="0" err="1">
                  <a:solidFill>
                    <a:schemeClr val="bg1"/>
                  </a:solidFill>
                </a:rPr>
                <a:t>consultations</a:t>
              </a:r>
              <a:r>
                <a:rPr lang="de-CH" sz="2300" b="1" dirty="0">
                  <a:solidFill>
                    <a:schemeClr val="bg1"/>
                  </a:solidFill>
                </a:rPr>
                <a:t> </a:t>
              </a:r>
              <a:br>
                <a:rPr lang="de-CH" sz="2300" b="1" dirty="0">
                  <a:solidFill>
                    <a:schemeClr val="bg1"/>
                  </a:solidFill>
                </a:rPr>
              </a:br>
              <a:r>
                <a:rPr lang="de-CH" sz="2300" b="1" dirty="0" err="1">
                  <a:solidFill>
                    <a:schemeClr val="bg1"/>
                  </a:solidFill>
                </a:rPr>
                <a:t>only</a:t>
              </a:r>
              <a:r>
                <a:rPr lang="de-CH" sz="2300" b="1" dirty="0">
                  <a:solidFill>
                    <a:schemeClr val="bg1"/>
                  </a:solidFill>
                </a:rPr>
                <a:t> </a:t>
              </a:r>
              <a:r>
                <a:rPr lang="de-CH" sz="2300" b="1" dirty="0" err="1">
                  <a:solidFill>
                    <a:schemeClr val="bg1"/>
                  </a:solidFill>
                </a:rPr>
                <a:t>if</a:t>
              </a:r>
              <a:r>
                <a:rPr lang="de-CH" sz="2300" b="1" dirty="0">
                  <a:solidFill>
                    <a:schemeClr val="bg1"/>
                  </a:solidFill>
                </a:rPr>
                <a:t>… </a:t>
              </a:r>
            </a:p>
            <a:p>
              <a:br>
                <a:rPr lang="de-CH" sz="1050" b="1" dirty="0">
                  <a:solidFill>
                    <a:schemeClr val="bg1"/>
                  </a:solidFill>
                </a:rPr>
              </a:br>
              <a:r>
                <a:rPr lang="de-CH" sz="2400" dirty="0">
                  <a:solidFill>
                    <a:schemeClr val="bg1"/>
                  </a:solidFill>
                </a:rPr>
                <a:t>…</a:t>
              </a:r>
              <a:r>
                <a:rPr lang="de-CH" sz="2400" dirty="0" err="1">
                  <a:solidFill>
                    <a:schemeClr val="bg1"/>
                  </a:solidFill>
                </a:rPr>
                <a:t>it</a:t>
              </a:r>
              <a:r>
                <a:rPr lang="de-CH" sz="2400" dirty="0">
                  <a:solidFill>
                    <a:schemeClr val="bg1"/>
                  </a:solidFill>
                </a:rPr>
                <a:t> </a:t>
              </a:r>
              <a:r>
                <a:rPr lang="de-CH" sz="2400" dirty="0" err="1">
                  <a:solidFill>
                    <a:schemeClr val="bg1"/>
                  </a:solidFill>
                </a:rPr>
                <a:t>is</a:t>
              </a:r>
              <a:r>
                <a:rPr lang="de-CH" sz="2400" dirty="0">
                  <a:solidFill>
                    <a:schemeClr val="bg1"/>
                  </a:solidFill>
                </a:rPr>
                <a:t> </a:t>
              </a:r>
              <a:r>
                <a:rPr lang="de-CH" sz="2400" dirty="0" err="1">
                  <a:solidFill>
                    <a:schemeClr val="bg1"/>
                  </a:solidFill>
                </a:rPr>
                <a:t>free</a:t>
              </a:r>
              <a:r>
                <a:rPr lang="de-CH" sz="2400" dirty="0">
                  <a:solidFill>
                    <a:schemeClr val="bg1"/>
                  </a:solidFill>
                </a:rPr>
                <a:t>-</a:t>
              </a:r>
              <a:r>
                <a:rPr lang="de-CH" sz="2400" dirty="0" err="1">
                  <a:solidFill>
                    <a:schemeClr val="bg1"/>
                  </a:solidFill>
                </a:rPr>
                <a:t>of</a:t>
              </a:r>
              <a:r>
                <a:rPr lang="de-CH" sz="2400" dirty="0">
                  <a:solidFill>
                    <a:schemeClr val="bg1"/>
                  </a:solidFill>
                </a:rPr>
                <a:t>-charge.</a:t>
              </a:r>
              <a:r>
                <a:rPr lang="de-CH" b="1" dirty="0">
                  <a:solidFill>
                    <a:srgbClr val="00B0F0"/>
                  </a:solidFill>
                </a:rPr>
                <a:t> </a:t>
              </a:r>
              <a:r>
                <a:rPr lang="de-CH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79% </a:t>
              </a:r>
              <a:br>
                <a:rPr lang="de-CH" dirty="0">
                  <a:solidFill>
                    <a:schemeClr val="bg1"/>
                  </a:solidFill>
                </a:rPr>
              </a:br>
              <a:endParaRPr lang="de-CH" sz="1000" dirty="0">
                <a:solidFill>
                  <a:schemeClr val="bg1"/>
                </a:solidFill>
              </a:endParaRPr>
            </a:p>
            <a:p>
              <a:r>
                <a:rPr lang="de-CH" sz="2400" dirty="0">
                  <a:solidFill>
                    <a:schemeClr val="bg1"/>
                  </a:solidFill>
                </a:rPr>
                <a:t>…the</a:t>
              </a:r>
              <a:r>
                <a:rPr lang="de-CH" sz="2400" b="1" dirty="0">
                  <a:solidFill>
                    <a:srgbClr val="00B0F0"/>
                  </a:solidFill>
                </a:rPr>
                <a:t> </a:t>
              </a:r>
              <a:r>
                <a:rPr lang="de-CH" sz="2400" dirty="0" err="1">
                  <a:solidFill>
                    <a:schemeClr val="bg1"/>
                  </a:solidFill>
                </a:rPr>
                <a:t>sound</a:t>
              </a:r>
              <a:r>
                <a:rPr lang="de-CH" sz="2400" dirty="0">
                  <a:solidFill>
                    <a:schemeClr val="bg1"/>
                  </a:solidFill>
                </a:rPr>
                <a:t> and </a:t>
              </a:r>
              <a:r>
                <a:rPr lang="de-CH" sz="2400" dirty="0" err="1">
                  <a:solidFill>
                    <a:schemeClr val="bg1"/>
                  </a:solidFill>
                </a:rPr>
                <a:t>video</a:t>
              </a:r>
              <a:r>
                <a:rPr lang="de-CH" sz="2400" dirty="0">
                  <a:solidFill>
                    <a:schemeClr val="bg1"/>
                  </a:solidFill>
                </a:rPr>
                <a:t> </a:t>
              </a:r>
              <a:r>
                <a:rPr lang="de-CH" sz="2400" dirty="0" err="1">
                  <a:solidFill>
                    <a:schemeClr val="bg1"/>
                  </a:solidFill>
                </a:rPr>
                <a:t>quality</a:t>
              </a:r>
              <a:r>
                <a:rPr lang="de-CH" sz="2400" dirty="0">
                  <a:solidFill>
                    <a:schemeClr val="bg1"/>
                  </a:solidFill>
                </a:rPr>
                <a:t> </a:t>
              </a:r>
              <a:r>
                <a:rPr lang="de-CH" sz="2400" dirty="0" err="1">
                  <a:solidFill>
                    <a:schemeClr val="bg1"/>
                  </a:solidFill>
                </a:rPr>
                <a:t>is</a:t>
              </a:r>
              <a:r>
                <a:rPr lang="de-CH" sz="2400" dirty="0">
                  <a:solidFill>
                    <a:schemeClr val="bg1"/>
                  </a:solidFill>
                </a:rPr>
                <a:t> high.</a:t>
              </a:r>
              <a:r>
                <a:rPr lang="de-CH" sz="2000" b="1" dirty="0">
                  <a:solidFill>
                    <a:srgbClr val="00B0F0"/>
                  </a:solidFill>
                </a:rPr>
                <a:t> </a:t>
              </a:r>
              <a:br>
                <a:rPr lang="de-CH" b="1" dirty="0">
                  <a:solidFill>
                    <a:srgbClr val="00B0F0"/>
                  </a:solidFill>
                </a:rPr>
              </a:br>
              <a:r>
                <a:rPr lang="de-CH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76% </a:t>
              </a:r>
              <a:br>
                <a:rPr lang="de-CH" dirty="0">
                  <a:solidFill>
                    <a:schemeClr val="bg1"/>
                  </a:solidFill>
                </a:rPr>
              </a:br>
              <a:endParaRPr lang="de-CH" sz="1000" dirty="0">
                <a:solidFill>
                  <a:schemeClr val="bg1"/>
                </a:solidFill>
              </a:endParaRPr>
            </a:p>
            <a:p>
              <a:r>
                <a:rPr lang="de-CH" sz="2400" dirty="0">
                  <a:solidFill>
                    <a:schemeClr val="bg1"/>
                  </a:solidFill>
                </a:rPr>
                <a:t>…I </a:t>
              </a:r>
              <a:r>
                <a:rPr lang="de-CH" sz="2400" dirty="0" err="1">
                  <a:solidFill>
                    <a:schemeClr val="bg1"/>
                  </a:solidFill>
                </a:rPr>
                <a:t>know</a:t>
              </a:r>
              <a:r>
                <a:rPr lang="de-CH" sz="2400" dirty="0">
                  <a:solidFill>
                    <a:schemeClr val="bg1"/>
                  </a:solidFill>
                </a:rPr>
                <a:t> the </a:t>
              </a:r>
              <a:r>
                <a:rPr lang="de-CH" sz="2400" dirty="0" err="1">
                  <a:solidFill>
                    <a:schemeClr val="bg1"/>
                  </a:solidFill>
                </a:rPr>
                <a:t>Doctor</a:t>
              </a:r>
              <a:r>
                <a:rPr lang="de-CH" sz="2400" dirty="0">
                  <a:solidFill>
                    <a:schemeClr val="bg1"/>
                  </a:solidFill>
                </a:rPr>
                <a:t>.</a:t>
              </a:r>
              <a:br>
                <a:rPr lang="de-CH" sz="2000" dirty="0">
                  <a:solidFill>
                    <a:schemeClr val="bg1"/>
                  </a:solidFill>
                </a:rPr>
              </a:br>
              <a:r>
                <a:rPr lang="de-CH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72% </a:t>
              </a:r>
              <a:endParaRPr lang="de-CH" sz="32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>
                <a:lnSpc>
                  <a:spcPct val="150000"/>
                </a:lnSpc>
              </a:pPr>
              <a:endParaRPr lang="de-CH" sz="1400" baseline="30000" dirty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de-CH" sz="1400" baseline="30000" dirty="0">
                  <a:solidFill>
                    <a:schemeClr val="bg1"/>
                  </a:solidFill>
                </a:rPr>
                <a:t>3 </a:t>
              </a:r>
              <a:r>
                <a:rPr lang="de-CH" sz="1400" dirty="0">
                  <a:solidFill>
                    <a:schemeClr val="bg1"/>
                  </a:solidFill>
                </a:rPr>
                <a:t>Thaller T, </a:t>
              </a:r>
              <a:r>
                <a:rPr lang="de-CH" sz="1400" dirty="0" err="1">
                  <a:solidFill>
                    <a:schemeClr val="bg1"/>
                  </a:solidFill>
                </a:rPr>
                <a:t>Acay</a:t>
              </a:r>
              <a:r>
                <a:rPr lang="de-CH" sz="1400" dirty="0">
                  <a:solidFill>
                    <a:schemeClr val="bg1"/>
                  </a:solidFill>
                </a:rPr>
                <a:t> O (2021)</a:t>
              </a:r>
            </a:p>
          </p:txBody>
        </p:sp>
        <p:pic>
          <p:nvPicPr>
            <p:cNvPr id="2054" name="Picture 6" descr="Fahne Deutschland Flagge Niederlande Flagge - Flagge png herunterladen -  1000*1000 - Kostenlos transparent Rot png Herunterladen.">
              <a:extLst>
                <a:ext uri="{FF2B5EF4-FFF2-40B4-BE49-F238E27FC236}">
                  <a16:creationId xmlns:a16="http://schemas.microsoft.com/office/drawing/2014/main" id="{CDD409D2-2D13-43B0-BB25-159F4A5826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556" b="95667" l="1889" r="95667">
                          <a14:foregroundMark x1="7444" y1="37222" x2="7444" y2="37222"/>
                          <a14:foregroundMark x1="9778" y1="27333" x2="9778" y2="27333"/>
                          <a14:foregroundMark x1="95667" y1="37333" x2="95667" y2="37333"/>
                          <a14:foregroundMark x1="84333" y1="81556" x2="84333" y2="81556"/>
                          <a14:foregroundMark x1="53222" y1="95667" x2="53222" y2="95667"/>
                          <a14:foregroundMark x1="6111" y1="66778" x2="6111" y2="66778"/>
                          <a14:foregroundMark x1="1889" y1="51444" x2="1889" y2="51444"/>
                          <a14:foregroundMark x1="38000" y1="3556" x2="38000" y2="3556"/>
                          <a14:foregroundMark x1="79444" y1="16556" x2="79444" y2="16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16645">
              <a:off x="8094109" y="6253660"/>
              <a:ext cx="475544" cy="475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44E40D97-A328-43DF-B830-D19685DE02A3}"/>
              </a:ext>
            </a:extLst>
          </p:cNvPr>
          <p:cNvSpPr txBox="1"/>
          <p:nvPr/>
        </p:nvSpPr>
        <p:spPr>
          <a:xfrm>
            <a:off x="284920" y="186369"/>
            <a:ext cx="9269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000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ONLINE CONSULTATIONS</a:t>
            </a:r>
          </a:p>
        </p:txBody>
      </p:sp>
    </p:spTree>
    <p:extLst>
      <p:ext uri="{BB962C8B-B14F-4D97-AF65-F5344CB8AC3E}">
        <p14:creationId xmlns:p14="http://schemas.microsoft.com/office/powerpoint/2010/main" val="1125406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46820551-C900-4738-8D59-8CFF394C2189}"/>
              </a:ext>
            </a:extLst>
          </p:cNvPr>
          <p:cNvGrpSpPr/>
          <p:nvPr/>
        </p:nvGrpSpPr>
        <p:grpSpPr>
          <a:xfrm>
            <a:off x="0" y="-1967321"/>
            <a:ext cx="12192000" cy="11079956"/>
            <a:chOff x="0" y="-1967321"/>
            <a:chExt cx="12192000" cy="1107995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4C4502C0-7AA7-46B1-92F3-C4D2BA59C0A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DD6AF44C-335C-4BDF-AC8E-A702E2EEFEE4}"/>
                </a:ext>
              </a:extLst>
            </p:cNvPr>
            <p:cNvGrpSpPr/>
            <p:nvPr/>
          </p:nvGrpSpPr>
          <p:grpSpPr>
            <a:xfrm>
              <a:off x="925695" y="1543769"/>
              <a:ext cx="7431117" cy="2634900"/>
              <a:chOff x="281640" y="1130300"/>
              <a:chExt cx="7431117" cy="2634900"/>
            </a:xfrm>
          </p:grpSpPr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36A9BFC4-0456-48A7-B1A8-194D7C4C00BB}"/>
                  </a:ext>
                </a:extLst>
              </p:cNvPr>
              <p:cNvSpPr txBox="1"/>
              <p:nvPr/>
            </p:nvSpPr>
            <p:spPr>
              <a:xfrm>
                <a:off x="281640" y="1130300"/>
                <a:ext cx="5673348" cy="1862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sz="11500" b="1" dirty="0">
                    <a:solidFill>
                      <a:schemeClr val="bg1">
                        <a:lumMod val="85000"/>
                      </a:schemeClr>
                    </a:solidFill>
                    <a:cs typeface="Aharoni" panose="02010803020104030203" pitchFamily="2" charset="-79"/>
                  </a:rPr>
                  <a:t>pertussis</a:t>
                </a:r>
              </a:p>
            </p:txBody>
          </p:sp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D6DB590A-B148-46D6-A5A2-7EEEE840F2CA}"/>
                  </a:ext>
                </a:extLst>
              </p:cNvPr>
              <p:cNvSpPr txBox="1"/>
              <p:nvPr/>
            </p:nvSpPr>
            <p:spPr>
              <a:xfrm>
                <a:off x="1148139" y="1903152"/>
                <a:ext cx="6564618" cy="1862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sz="11500" b="1" dirty="0" err="1">
                    <a:solidFill>
                      <a:schemeClr val="bg1">
                        <a:lumMod val="85000"/>
                      </a:schemeClr>
                    </a:solidFill>
                    <a:cs typeface="Aharoni" panose="02010803020104030203" pitchFamily="2" charset="-79"/>
                  </a:rPr>
                  <a:t>convulsiva</a:t>
                </a:r>
                <a:endParaRPr lang="de-CH" sz="11500" b="1" dirty="0">
                  <a:solidFill>
                    <a:schemeClr val="bg1">
                      <a:lumMod val="85000"/>
                    </a:schemeClr>
                  </a:solidFill>
                  <a:cs typeface="Aharoni" panose="02010803020104030203" pitchFamily="2" charset="-79"/>
                </a:endParaRPr>
              </a:p>
            </p:txBody>
          </p:sp>
        </p:grp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126ADC71-C3AB-4CFC-BDC6-37566EA4E9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911" b="97101" l="8497" r="92974">
                          <a14:foregroundMark x1="49673" y1="60248" x2="49673" y2="60248"/>
                          <a14:foregroundMark x1="50654" y1="68530" x2="50654" y2="68530"/>
                          <a14:foregroundMark x1="54902" y1="32298" x2="54902" y2="32298"/>
                          <a14:foregroundMark x1="52288" y1="36853" x2="52288" y2="36853"/>
                          <a14:foregroundMark x1="18627" y1="41822" x2="18627" y2="41822"/>
                          <a14:foregroundMark x1="12908" y1="59834" x2="12908" y2="59834"/>
                          <a14:foregroundMark x1="9804" y1="46584" x2="9804" y2="46584"/>
                          <a14:foregroundMark x1="45752" y1="20911" x2="45752" y2="20911"/>
                          <a14:foregroundMark x1="36601" y1="46998" x2="36601" y2="46998"/>
                          <a14:foregroundMark x1="52288" y1="85093" x2="52288" y2="85093"/>
                          <a14:foregroundMark x1="45425" y1="84472" x2="45425" y2="84472"/>
                          <a14:foregroundMark x1="42484" y1="85093" x2="42484" y2="85093"/>
                          <a14:foregroundMark x1="64869" y1="82609" x2="64869" y2="82609"/>
                          <a14:foregroundMark x1="70915" y1="85093" x2="70915" y2="85093"/>
                          <a14:foregroundMark x1="60131" y1="87371" x2="60131" y2="87371"/>
                          <a14:foregroundMark x1="48529" y1="86957" x2="48529" y2="86957"/>
                          <a14:foregroundMark x1="50000" y1="84265" x2="50000" y2="84265"/>
                          <a14:foregroundMark x1="43137" y1="87164" x2="43137" y2="87164"/>
                          <a14:foregroundMark x1="43954" y1="93789" x2="43954" y2="93789"/>
                          <a14:foregroundMark x1="45915" y1="86749" x2="45915" y2="86749"/>
                          <a14:foregroundMark x1="63399" y1="88820" x2="63399" y2="88820"/>
                          <a14:foregroundMark x1="56863" y1="84265" x2="56863" y2="84265"/>
                          <a14:foregroundMark x1="63399" y1="87785" x2="63399" y2="87785"/>
                          <a14:foregroundMark x1="66176" y1="88820" x2="66176" y2="88820"/>
                          <a14:foregroundMark x1="59314" y1="92547" x2="59314" y2="92547"/>
                          <a14:foregroundMark x1="53595" y1="91511" x2="53595" y2="91511"/>
                          <a14:foregroundMark x1="47876" y1="90890" x2="47876" y2="90890"/>
                          <a14:foregroundMark x1="43137" y1="90683" x2="43137" y2="90683"/>
                          <a14:foregroundMark x1="46895" y1="95031" x2="46895" y2="95031"/>
                          <a14:foregroundMark x1="56046" y1="94410" x2="56046" y2="94410"/>
                          <a14:foregroundMark x1="76961" y1="86749" x2="76961" y2="86749"/>
                          <a14:foregroundMark x1="86275" y1="88406" x2="86275" y2="88406"/>
                          <a14:foregroundMark x1="90033" y1="91925" x2="90033" y2="91925"/>
                          <a14:foregroundMark x1="80556" y1="89234" x2="80556" y2="89234"/>
                          <a14:foregroundMark x1="74020" y1="85507" x2="74020" y2="85507"/>
                          <a14:foregroundMark x1="67157" y1="84265" x2="67157" y2="84265"/>
                          <a14:foregroundMark x1="81699" y1="87371" x2="81699" y2="87371"/>
                          <a14:foregroundMark x1="87908" y1="89648" x2="87908" y2="89648"/>
                          <a14:foregroundMark x1="89379" y1="94410" x2="89379" y2="94410"/>
                          <a14:foregroundMark x1="81373" y1="93582" x2="81373" y2="93582"/>
                          <a14:foregroundMark x1="84477" y1="95445" x2="84477" y2="95445"/>
                          <a14:foregroundMark x1="89379" y1="96066" x2="89379" y2="96066"/>
                          <a14:foregroundMark x1="90196" y1="92133" x2="90196" y2="92133"/>
                          <a14:foregroundMark x1="74837" y1="91511" x2="74837" y2="91511"/>
                          <a14:foregroundMark x1="93137" y1="97308" x2="93137" y2="97308"/>
                          <a14:foregroundMark x1="8497" y1="60870" x2="8497" y2="60870"/>
                          <a14:foregroundMark x1="50163" y1="42029" x2="50163" y2="42029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4539" t="14702" r="11354"/>
            <a:stretch/>
          </p:blipFill>
          <p:spPr>
            <a:xfrm rot="19401055" flipH="1">
              <a:off x="7720778" y="1341453"/>
              <a:ext cx="2091541" cy="1873266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329F3D21-1443-44D4-AF13-1AF541371579}"/>
                </a:ext>
              </a:extLst>
            </p:cNvPr>
            <p:cNvSpPr txBox="1"/>
            <p:nvPr/>
          </p:nvSpPr>
          <p:spPr>
            <a:xfrm>
              <a:off x="6870146" y="-1967321"/>
              <a:ext cx="4427815" cy="11079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71400" b="1" dirty="0">
                  <a:solidFill>
                    <a:schemeClr val="bg2">
                      <a:lumMod val="50000"/>
                    </a:schemeClr>
                  </a:solidFill>
                  <a:cs typeface="Aharoni" panose="02010803020104030203" pitchFamily="2" charset="-79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918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2FEDF312-165B-4C7B-A015-13AC1D21A2BA}"/>
              </a:ext>
            </a:extLst>
          </p:cNvPr>
          <p:cNvSpPr/>
          <p:nvPr/>
        </p:nvSpPr>
        <p:spPr>
          <a:xfrm>
            <a:off x="0" y="0"/>
            <a:ext cx="12206927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F5D4337-7FB2-4086-8C50-140E6BE63070}"/>
              </a:ext>
            </a:extLst>
          </p:cNvPr>
          <p:cNvSpPr txBox="1"/>
          <p:nvPr/>
        </p:nvSpPr>
        <p:spPr>
          <a:xfrm>
            <a:off x="7893049" y="133350"/>
            <a:ext cx="4184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4000" dirty="0">
                <a:solidFill>
                  <a:schemeClr val="bg1">
                    <a:lumMod val="8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ONLINE </a:t>
            </a:r>
          </a:p>
          <a:p>
            <a:pPr algn="r"/>
            <a:r>
              <a:rPr lang="de-CH" sz="4000" dirty="0">
                <a:solidFill>
                  <a:schemeClr val="bg1">
                    <a:lumMod val="8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PHARMACIES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249433C-6463-474C-8E05-00595B23A0C3}"/>
              </a:ext>
            </a:extLst>
          </p:cNvPr>
          <p:cNvSpPr txBox="1"/>
          <p:nvPr/>
        </p:nvSpPr>
        <p:spPr>
          <a:xfrm>
            <a:off x="8314866" y="1885545"/>
            <a:ext cx="3731084" cy="35702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buClr>
                <a:srgbClr val="0070C0"/>
              </a:buClr>
            </a:pPr>
            <a:r>
              <a:rPr lang="de-CH" sz="3200" dirty="0">
                <a:solidFill>
                  <a:schemeClr val="bg1"/>
                </a:solidFill>
              </a:rPr>
              <a:t>2018 online </a:t>
            </a:r>
            <a:r>
              <a:rPr lang="de-CH" sz="3200" dirty="0" err="1">
                <a:solidFill>
                  <a:schemeClr val="bg1"/>
                </a:solidFill>
              </a:rPr>
              <a:t>sales</a:t>
            </a:r>
            <a:endParaRPr lang="de-CH" sz="3200" dirty="0">
              <a:solidFill>
                <a:schemeClr val="bg1"/>
              </a:solidFill>
            </a:endParaRPr>
          </a:p>
          <a:p>
            <a:pPr algn="r">
              <a:buClr>
                <a:srgbClr val="0070C0"/>
              </a:buClr>
            </a:pPr>
            <a:r>
              <a:rPr lang="de-CH" sz="5400" b="1" dirty="0">
                <a:solidFill>
                  <a:srgbClr val="002060"/>
                </a:solidFill>
                <a:cs typeface="Aharoni" panose="02010803020104030203" pitchFamily="2" charset="-79"/>
              </a:rPr>
              <a:t>USD 42 </a:t>
            </a:r>
            <a:r>
              <a:rPr lang="de-CH" sz="5400" b="1" dirty="0" err="1">
                <a:solidFill>
                  <a:srgbClr val="002060"/>
                </a:solidFill>
                <a:cs typeface="Aharoni" panose="02010803020104030203" pitchFamily="2" charset="-79"/>
              </a:rPr>
              <a:t>bil</a:t>
            </a:r>
            <a:endParaRPr lang="de-CH" sz="5400" b="1" dirty="0">
              <a:solidFill>
                <a:srgbClr val="002060"/>
              </a:solidFill>
              <a:cs typeface="Aharoni" panose="02010803020104030203" pitchFamily="2" charset="-79"/>
            </a:endParaRPr>
          </a:p>
          <a:p>
            <a:pPr algn="r">
              <a:buClr>
                <a:srgbClr val="0070C0"/>
              </a:buClr>
            </a:pPr>
            <a:br>
              <a:rPr lang="de-CH" sz="3200" dirty="0">
                <a:solidFill>
                  <a:schemeClr val="bg1"/>
                </a:solidFill>
              </a:rPr>
            </a:br>
            <a:r>
              <a:rPr lang="de-CH" sz="3200" dirty="0">
                <a:solidFill>
                  <a:schemeClr val="bg1"/>
                </a:solidFill>
              </a:rPr>
              <a:t>2025 online </a:t>
            </a:r>
            <a:r>
              <a:rPr lang="de-CH" sz="3200" dirty="0" err="1">
                <a:solidFill>
                  <a:schemeClr val="bg1"/>
                </a:solidFill>
              </a:rPr>
              <a:t>sales</a:t>
            </a:r>
            <a:r>
              <a:rPr lang="de-CH" sz="3200" dirty="0">
                <a:solidFill>
                  <a:schemeClr val="bg1"/>
                </a:solidFill>
              </a:rPr>
              <a:t> </a:t>
            </a:r>
          </a:p>
          <a:p>
            <a:pPr algn="r">
              <a:buClr>
                <a:srgbClr val="0070C0"/>
              </a:buClr>
            </a:pPr>
            <a:r>
              <a:rPr lang="de-CH" sz="5400" b="1" dirty="0">
                <a:solidFill>
                  <a:srgbClr val="002060"/>
                </a:solidFill>
                <a:cs typeface="Aharoni" panose="02010803020104030203" pitchFamily="2" charset="-79"/>
              </a:rPr>
              <a:t>USD 107 </a:t>
            </a:r>
            <a:r>
              <a:rPr lang="de-CH" sz="5400" b="1" dirty="0" err="1">
                <a:solidFill>
                  <a:srgbClr val="002060"/>
                </a:solidFill>
                <a:cs typeface="Aharoni" panose="02010803020104030203" pitchFamily="2" charset="-79"/>
              </a:rPr>
              <a:t>bil</a:t>
            </a:r>
            <a:br>
              <a:rPr lang="de-CH" sz="3200" b="1" dirty="0">
                <a:solidFill>
                  <a:schemeClr val="bg1"/>
                </a:solidFill>
              </a:rPr>
            </a:br>
            <a:endParaRPr lang="de-CH" sz="400" b="1" dirty="0">
              <a:solidFill>
                <a:schemeClr val="bg1"/>
              </a:solidFill>
            </a:endParaRPr>
          </a:p>
          <a:p>
            <a:pPr algn="r">
              <a:buClr>
                <a:srgbClr val="0070C0"/>
              </a:buClr>
            </a:pPr>
            <a:r>
              <a:rPr lang="de-CH" sz="1600" dirty="0">
                <a:solidFill>
                  <a:schemeClr val="bg1">
                    <a:lumMod val="85000"/>
                  </a:schemeClr>
                </a:solidFill>
              </a:rPr>
              <a:t>ZION  MARKET  RESEARCH (2018</a:t>
            </a:r>
            <a:r>
              <a:rPr lang="de-CH" dirty="0">
                <a:solidFill>
                  <a:schemeClr val="bg1">
                    <a:lumMod val="85000"/>
                  </a:schemeClr>
                </a:solidFill>
              </a:rPr>
              <a:t>)</a:t>
            </a:r>
            <a:endParaRPr lang="de-CH" sz="1050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D8720B3-EAE5-4CFB-A5A3-C401A41FF4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927"/>
          <a:stretch/>
        </p:blipFill>
        <p:spPr>
          <a:xfrm>
            <a:off x="199214" y="165248"/>
            <a:ext cx="8098010" cy="650552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49836F9-8A26-48AC-8768-EB108BA9F5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20" t="6047" r="5159" b="4977"/>
          <a:stretch/>
        </p:blipFill>
        <p:spPr>
          <a:xfrm rot="20945960">
            <a:off x="961029" y="663222"/>
            <a:ext cx="3111669" cy="5509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FCEA12C-A420-4693-8815-FBE11B1D35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3" t="564" r="3268" b="3615"/>
          <a:stretch/>
        </p:blipFill>
        <p:spPr>
          <a:xfrm rot="20981416">
            <a:off x="286998" y="-177648"/>
            <a:ext cx="4700382" cy="6943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9058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7530ACF-E942-4240-A78A-9C6427C9CF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l="7003" t="13572" b="16765"/>
          <a:stretch/>
        </p:blipFill>
        <p:spPr>
          <a:xfrm>
            <a:off x="0" y="1"/>
            <a:ext cx="12206927" cy="6858000"/>
          </a:xfrm>
          <a:prstGeom prst="rect">
            <a:avLst/>
          </a:prstGeom>
        </p:spPr>
      </p:pic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60917C6A-AABE-4C8C-8671-57BC7818AD29}"/>
              </a:ext>
            </a:extLst>
          </p:cNvPr>
          <p:cNvSpPr/>
          <p:nvPr/>
        </p:nvSpPr>
        <p:spPr>
          <a:xfrm>
            <a:off x="4926868" y="212651"/>
            <a:ext cx="5370433" cy="6438014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sp>
        <p:nvSpPr>
          <p:cNvPr id="3" name="Sprechblase: rechteckig mit abgerundeten Ecken 2">
            <a:extLst>
              <a:ext uri="{FF2B5EF4-FFF2-40B4-BE49-F238E27FC236}">
                <a16:creationId xmlns:a16="http://schemas.microsoft.com/office/drawing/2014/main" id="{0E150CA4-9D78-476C-84A2-F24FCE57B2EC}"/>
              </a:ext>
            </a:extLst>
          </p:cNvPr>
          <p:cNvSpPr/>
          <p:nvPr/>
        </p:nvSpPr>
        <p:spPr>
          <a:xfrm>
            <a:off x="8266166" y="537758"/>
            <a:ext cx="1693322" cy="504359"/>
          </a:xfrm>
          <a:prstGeom prst="wedgeRoundRectCallout">
            <a:avLst>
              <a:gd name="adj1" fmla="val 56589"/>
              <a:gd name="adj2" fmla="val 21649"/>
              <a:gd name="adj3" fmla="val 16667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800" dirty="0"/>
              <a:t>Hi </a:t>
            </a:r>
            <a:r>
              <a:rPr lang="de-CH" sz="2800" dirty="0" err="1"/>
              <a:t>doctor</a:t>
            </a:r>
            <a:r>
              <a:rPr lang="de-CH" sz="2800" dirty="0"/>
              <a:t>!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4473D7E-AEAE-443D-AB22-B482DAB537E0}"/>
              </a:ext>
            </a:extLst>
          </p:cNvPr>
          <p:cNvGrpSpPr/>
          <p:nvPr/>
        </p:nvGrpSpPr>
        <p:grpSpPr>
          <a:xfrm>
            <a:off x="5042615" y="786287"/>
            <a:ext cx="1765139" cy="1083023"/>
            <a:chOff x="5042615" y="786287"/>
            <a:chExt cx="1765139" cy="1083023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61C5E9C7-8028-4E7C-9E5B-523C67E6C5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965" r="23707"/>
            <a:stretch/>
          </p:blipFill>
          <p:spPr>
            <a:xfrm>
              <a:off x="5042615" y="786287"/>
              <a:ext cx="1123027" cy="108302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1" name="Sprechblase: rechteckig mit abgerundeten Ecken 20">
              <a:extLst>
                <a:ext uri="{FF2B5EF4-FFF2-40B4-BE49-F238E27FC236}">
                  <a16:creationId xmlns:a16="http://schemas.microsoft.com/office/drawing/2014/main" id="{DAFC58C4-3EE1-44EC-992D-1CC0AB6F0120}"/>
                </a:ext>
              </a:extLst>
            </p:cNvPr>
            <p:cNvSpPr/>
            <p:nvPr/>
          </p:nvSpPr>
          <p:spPr>
            <a:xfrm>
              <a:off x="6237687" y="992217"/>
              <a:ext cx="570067" cy="504359"/>
            </a:xfrm>
            <a:prstGeom prst="wedgeRoundRectCallout">
              <a:avLst>
                <a:gd name="adj1" fmla="val -67380"/>
                <a:gd name="adj2" fmla="val 20798"/>
                <a:gd name="adj3" fmla="val 16667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CH" sz="2800" dirty="0">
                  <a:solidFill>
                    <a:schemeClr val="tx1"/>
                  </a:solidFill>
                </a:rPr>
                <a:t>Hi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B45B2DD4-5AC4-499E-80AF-92B2559909D7}"/>
              </a:ext>
            </a:extLst>
          </p:cNvPr>
          <p:cNvGrpSpPr/>
          <p:nvPr/>
        </p:nvGrpSpPr>
        <p:grpSpPr>
          <a:xfrm>
            <a:off x="6989908" y="1562546"/>
            <a:ext cx="3006645" cy="1378669"/>
            <a:chOff x="6989908" y="1562546"/>
            <a:chExt cx="3006645" cy="1378669"/>
          </a:xfrm>
        </p:grpSpPr>
        <p:pic>
          <p:nvPicPr>
            <p:cNvPr id="1026" name="Picture 2" descr="Unterschrift 2 | Rechtslupe">
              <a:extLst>
                <a:ext uri="{FF2B5EF4-FFF2-40B4-BE49-F238E27FC236}">
                  <a16:creationId xmlns:a16="http://schemas.microsoft.com/office/drawing/2014/main" id="{E5195494-EFD8-476E-97B8-C9201CC7DC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926"/>
            <a:stretch/>
          </p:blipFill>
          <p:spPr bwMode="auto">
            <a:xfrm>
              <a:off x="6989908" y="2115037"/>
              <a:ext cx="3006645" cy="82617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Sprechblase: rechteckig mit abgerundeten Ecken 21">
              <a:extLst>
                <a:ext uri="{FF2B5EF4-FFF2-40B4-BE49-F238E27FC236}">
                  <a16:creationId xmlns:a16="http://schemas.microsoft.com/office/drawing/2014/main" id="{88DF6C6C-B48C-4F98-8197-9E942686F7CE}"/>
                </a:ext>
              </a:extLst>
            </p:cNvPr>
            <p:cNvSpPr/>
            <p:nvPr/>
          </p:nvSpPr>
          <p:spPr>
            <a:xfrm>
              <a:off x="6989908" y="1562546"/>
              <a:ext cx="2969580" cy="504359"/>
            </a:xfrm>
            <a:prstGeom prst="wedgeRoundRectCallout">
              <a:avLst>
                <a:gd name="adj1" fmla="val 54529"/>
                <a:gd name="adj2" fmla="val 22500"/>
                <a:gd name="adj3" fmla="val 16667"/>
              </a:avLst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CH" sz="2800" dirty="0" err="1"/>
                <a:t>How</a:t>
              </a:r>
              <a:r>
                <a:rPr lang="de-CH" sz="2800" dirty="0"/>
                <a:t> to </a:t>
              </a:r>
              <a:r>
                <a:rPr lang="de-CH" sz="2800" dirty="0" err="1"/>
                <a:t>read</a:t>
              </a:r>
              <a:r>
                <a:rPr lang="de-CH" sz="2800" dirty="0"/>
                <a:t> </a:t>
              </a:r>
              <a:r>
                <a:rPr lang="de-CH" sz="2800" dirty="0" err="1"/>
                <a:t>this</a:t>
              </a:r>
              <a:r>
                <a:rPr lang="de-CH" sz="2800" dirty="0"/>
                <a:t>?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7575C95-AD1D-486D-AA39-CE00E24728D4}"/>
              </a:ext>
            </a:extLst>
          </p:cNvPr>
          <p:cNvGrpSpPr/>
          <p:nvPr/>
        </p:nvGrpSpPr>
        <p:grpSpPr>
          <a:xfrm>
            <a:off x="7026971" y="3864942"/>
            <a:ext cx="2923325" cy="1373789"/>
            <a:chOff x="7026971" y="3864942"/>
            <a:chExt cx="2923325" cy="1373789"/>
          </a:xfrm>
        </p:grpSpPr>
        <p:pic>
          <p:nvPicPr>
            <p:cNvPr id="20" name="Picture 2" descr="Unterschrift 2 | Rechtslupe">
              <a:extLst>
                <a:ext uri="{FF2B5EF4-FFF2-40B4-BE49-F238E27FC236}">
                  <a16:creationId xmlns:a16="http://schemas.microsoft.com/office/drawing/2014/main" id="{CE3E9EF4-C5BF-4C83-9EFC-4CC565DC68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926"/>
            <a:stretch/>
          </p:blipFill>
          <p:spPr bwMode="auto">
            <a:xfrm rot="10800000">
              <a:off x="7034057" y="4422738"/>
              <a:ext cx="2916239" cy="81599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Sprechblase: rechteckig mit abgerundeten Ecken 23">
              <a:extLst>
                <a:ext uri="{FF2B5EF4-FFF2-40B4-BE49-F238E27FC236}">
                  <a16:creationId xmlns:a16="http://schemas.microsoft.com/office/drawing/2014/main" id="{0D13AE36-C92E-464D-BF60-A85C5571E4C4}"/>
                </a:ext>
              </a:extLst>
            </p:cNvPr>
            <p:cNvSpPr/>
            <p:nvPr/>
          </p:nvSpPr>
          <p:spPr>
            <a:xfrm>
              <a:off x="7026971" y="3864942"/>
              <a:ext cx="2916240" cy="504359"/>
            </a:xfrm>
            <a:prstGeom prst="wedgeRoundRectCallout">
              <a:avLst>
                <a:gd name="adj1" fmla="val 54529"/>
                <a:gd name="adj2" fmla="val 22500"/>
                <a:gd name="adj3" fmla="val 16667"/>
              </a:avLst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CH" sz="2800" dirty="0" err="1"/>
                <a:t>How</a:t>
              </a:r>
              <a:r>
                <a:rPr lang="de-CH" sz="2800" dirty="0"/>
                <a:t> </a:t>
              </a:r>
              <a:r>
                <a:rPr lang="de-CH" sz="2800" dirty="0" err="1"/>
                <a:t>about</a:t>
              </a:r>
              <a:r>
                <a:rPr lang="de-CH" sz="2800" dirty="0"/>
                <a:t> </a:t>
              </a:r>
              <a:r>
                <a:rPr lang="de-CH" sz="2800" dirty="0" err="1"/>
                <a:t>this</a:t>
              </a:r>
              <a:r>
                <a:rPr lang="de-CH" sz="2800" dirty="0"/>
                <a:t>?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BF4F5092-C2F6-4DEB-AC5E-5DF9457D925E}"/>
              </a:ext>
            </a:extLst>
          </p:cNvPr>
          <p:cNvGrpSpPr/>
          <p:nvPr/>
        </p:nvGrpSpPr>
        <p:grpSpPr>
          <a:xfrm>
            <a:off x="5020764" y="2987514"/>
            <a:ext cx="4922447" cy="1083023"/>
            <a:chOff x="5020764" y="2987514"/>
            <a:chExt cx="4922447" cy="1083023"/>
          </a:xfrm>
        </p:grpSpPr>
        <p:sp>
          <p:nvSpPr>
            <p:cNvPr id="23" name="Sprechblase: rechteckig mit abgerundeten Ecken 22">
              <a:extLst>
                <a:ext uri="{FF2B5EF4-FFF2-40B4-BE49-F238E27FC236}">
                  <a16:creationId xmlns:a16="http://schemas.microsoft.com/office/drawing/2014/main" id="{4DD25BE9-5B2A-4A68-AD1B-6CC4BFE696B3}"/>
                </a:ext>
              </a:extLst>
            </p:cNvPr>
            <p:cNvSpPr/>
            <p:nvPr/>
          </p:nvSpPr>
          <p:spPr>
            <a:xfrm>
              <a:off x="6237687" y="3179769"/>
              <a:ext cx="3705524" cy="504359"/>
            </a:xfrm>
            <a:prstGeom prst="wedgeRoundRectCallout">
              <a:avLst>
                <a:gd name="adj1" fmla="val -54239"/>
                <a:gd name="adj2" fmla="val 18244"/>
                <a:gd name="adj3" fmla="val 16667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CH" sz="2800" dirty="0" err="1">
                  <a:solidFill>
                    <a:schemeClr val="tx1"/>
                  </a:solidFill>
                </a:rPr>
                <a:t>It’s</a:t>
              </a:r>
              <a:r>
                <a:rPr lang="de-CH" sz="2800" dirty="0">
                  <a:solidFill>
                    <a:schemeClr val="tx1"/>
                  </a:solidFill>
                </a:rPr>
                <a:t> </a:t>
              </a:r>
              <a:r>
                <a:rPr lang="de-CH" sz="2800" dirty="0" err="1">
                  <a:solidFill>
                    <a:schemeClr val="tx1"/>
                  </a:solidFill>
                </a:rPr>
                <a:t>paracetamol</a:t>
              </a:r>
              <a:r>
                <a:rPr lang="de-CH" sz="2800" dirty="0">
                  <a:solidFill>
                    <a:schemeClr val="tx1"/>
                  </a:solidFill>
                </a:rPr>
                <a:t> 2x/</a:t>
              </a:r>
              <a:r>
                <a:rPr lang="de-CH" sz="2800" dirty="0" err="1">
                  <a:solidFill>
                    <a:schemeClr val="tx1"/>
                  </a:solidFill>
                </a:rPr>
                <a:t>day</a:t>
              </a:r>
              <a:endParaRPr lang="de-CH" sz="2800" dirty="0">
                <a:solidFill>
                  <a:schemeClr val="tx1"/>
                </a:solidFill>
              </a:endParaRP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9283BDDB-2246-4538-B3F1-29A3327293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965" r="23707"/>
            <a:stretch/>
          </p:blipFill>
          <p:spPr>
            <a:xfrm>
              <a:off x="5020764" y="2987514"/>
              <a:ext cx="1123027" cy="108302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F529B88-DD54-492A-BEFF-D7481D5B4050}"/>
              </a:ext>
            </a:extLst>
          </p:cNvPr>
          <p:cNvGrpSpPr/>
          <p:nvPr/>
        </p:nvGrpSpPr>
        <p:grpSpPr>
          <a:xfrm>
            <a:off x="5059540" y="5337135"/>
            <a:ext cx="4908103" cy="1083023"/>
            <a:chOff x="5059540" y="5337135"/>
            <a:chExt cx="4908103" cy="1083023"/>
          </a:xfrm>
        </p:grpSpPr>
        <p:sp>
          <p:nvSpPr>
            <p:cNvPr id="25" name="Sprechblase: rechteckig mit abgerundeten Ecken 24">
              <a:extLst>
                <a:ext uri="{FF2B5EF4-FFF2-40B4-BE49-F238E27FC236}">
                  <a16:creationId xmlns:a16="http://schemas.microsoft.com/office/drawing/2014/main" id="{1B0CC459-7C5C-42B8-BED3-479629F82CCC}"/>
                </a:ext>
              </a:extLst>
            </p:cNvPr>
            <p:cNvSpPr/>
            <p:nvPr/>
          </p:nvSpPr>
          <p:spPr>
            <a:xfrm>
              <a:off x="6315238" y="5529970"/>
              <a:ext cx="3652405" cy="504359"/>
            </a:xfrm>
            <a:prstGeom prst="wedgeRoundRectCallout">
              <a:avLst>
                <a:gd name="adj1" fmla="val -52901"/>
                <a:gd name="adj2" fmla="val 17393"/>
                <a:gd name="adj3" fmla="val 16667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CH" sz="2800" dirty="0" err="1">
                  <a:solidFill>
                    <a:schemeClr val="tx1"/>
                  </a:solidFill>
                </a:rPr>
                <a:t>It’s</a:t>
              </a:r>
              <a:r>
                <a:rPr lang="de-CH" sz="2800" dirty="0">
                  <a:solidFill>
                    <a:schemeClr val="tx1"/>
                  </a:solidFill>
                </a:rPr>
                <a:t> </a:t>
              </a:r>
              <a:r>
                <a:rPr lang="de-CH" sz="2800" dirty="0" err="1">
                  <a:solidFill>
                    <a:schemeClr val="tx1"/>
                  </a:solidFill>
                </a:rPr>
                <a:t>amoxicillin</a:t>
              </a:r>
              <a:r>
                <a:rPr lang="de-CH" sz="2800" dirty="0">
                  <a:solidFill>
                    <a:schemeClr val="tx1"/>
                  </a:solidFill>
                </a:rPr>
                <a:t> 3x/</a:t>
              </a:r>
              <a:r>
                <a:rPr lang="de-CH" sz="2800" dirty="0" err="1">
                  <a:solidFill>
                    <a:schemeClr val="tx1"/>
                  </a:solidFill>
                </a:rPr>
                <a:t>day</a:t>
              </a:r>
              <a:endParaRPr lang="de-CH" sz="2800" dirty="0">
                <a:solidFill>
                  <a:schemeClr val="tx1"/>
                </a:solidFill>
              </a:endParaRP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93ABE312-F9DB-4910-9F7C-E1A987E460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965" r="23707"/>
            <a:stretch/>
          </p:blipFill>
          <p:spPr>
            <a:xfrm>
              <a:off x="5059540" y="5337135"/>
              <a:ext cx="1123027" cy="108302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C57C449B-A82A-46D2-A9D7-731C699DD1DE}"/>
              </a:ext>
            </a:extLst>
          </p:cNvPr>
          <p:cNvSpPr txBox="1"/>
          <p:nvPr/>
        </p:nvSpPr>
        <p:spPr>
          <a:xfrm rot="20723850">
            <a:off x="154841" y="-52089"/>
            <a:ext cx="3411748" cy="5509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2060"/>
                </a:solidFill>
                <a:cs typeface="Aharoni" panose="02010803020104030203" pitchFamily="2" charset="-79"/>
              </a:rPr>
              <a:t>63%</a:t>
            </a:r>
            <a:r>
              <a:rPr lang="en-US" sz="9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</a:p>
          <a:p>
            <a:pPr algn="ctr"/>
            <a:r>
              <a:rPr lang="en-US" sz="2400" dirty="0"/>
              <a:t>of Germans wish to </a:t>
            </a:r>
            <a:br>
              <a:rPr lang="en-US" sz="2400" dirty="0"/>
            </a:br>
            <a:r>
              <a:rPr lang="en-US" sz="2400" dirty="0"/>
              <a:t>use e-prescriptions.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But only</a:t>
            </a:r>
          </a:p>
          <a:p>
            <a:pPr algn="ctr"/>
            <a:r>
              <a:rPr lang="en-US" sz="8000" b="1" dirty="0">
                <a:solidFill>
                  <a:srgbClr val="002060"/>
                </a:solidFill>
                <a:cs typeface="Aharoni" panose="02010803020104030203" pitchFamily="2" charset="-79"/>
              </a:rPr>
              <a:t>23%</a:t>
            </a:r>
            <a:r>
              <a:rPr lang="en-US" sz="7200" b="1" dirty="0">
                <a:solidFill>
                  <a:srgbClr val="002060"/>
                </a:solidFill>
                <a:latin typeface="Bahnschrift SemiBold" panose="020B0502040204020203" pitchFamily="34" charset="0"/>
                <a:cs typeface="Aharoni" panose="02010803020104030203" pitchFamily="2" charset="-79"/>
              </a:rPr>
              <a:t> </a:t>
            </a:r>
          </a:p>
          <a:p>
            <a:pPr algn="ctr"/>
            <a:r>
              <a:rPr lang="en-US" sz="2400" dirty="0"/>
              <a:t>of pharmacists </a:t>
            </a:r>
            <a:br>
              <a:rPr lang="en-US" sz="2400" dirty="0"/>
            </a:br>
            <a:r>
              <a:rPr lang="en-US" sz="2400" dirty="0"/>
              <a:t>support the idea.</a:t>
            </a:r>
            <a:br>
              <a:rPr lang="en-US" sz="2400" dirty="0"/>
            </a:br>
            <a:br>
              <a:rPr lang="en-US" sz="1400" dirty="0"/>
            </a:br>
            <a:r>
              <a:rPr lang="en-US" sz="1600" dirty="0"/>
              <a:t>(</a:t>
            </a:r>
            <a:r>
              <a:rPr lang="en-US" sz="1600" dirty="0" err="1"/>
              <a:t>Schmittdiel</a:t>
            </a:r>
            <a:r>
              <a:rPr lang="en-US" sz="1600" dirty="0"/>
              <a:t> et al, 2020)</a:t>
            </a: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1757174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0A5922B3-B920-463B-ABBF-D7C2BF7C2014}"/>
              </a:ext>
            </a:extLst>
          </p:cNvPr>
          <p:cNvSpPr/>
          <p:nvPr/>
        </p:nvSpPr>
        <p:spPr>
          <a:xfrm>
            <a:off x="0" y="0"/>
            <a:ext cx="1220692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6" name="Picture 2" descr="I really like the playful illustrations and color in this ad. I think  something like this could fit perfectly within the… | Health ads, Health  insurance ads, Health">
            <a:extLst>
              <a:ext uri="{FF2B5EF4-FFF2-40B4-BE49-F238E27FC236}">
                <a16:creationId xmlns:a16="http://schemas.microsoft.com/office/drawing/2014/main" id="{1A2C7692-6A56-45F1-B79E-6B180B652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68" y="1169341"/>
            <a:ext cx="3759132" cy="487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1DD740C-DC8F-4161-B632-12F47B4B3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7964" y="1169342"/>
            <a:ext cx="3764942" cy="487183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7ABADCD-2BA3-464E-9163-B6F289A74FEF}"/>
              </a:ext>
            </a:extLst>
          </p:cNvPr>
          <p:cNvSpPr txBox="1"/>
          <p:nvPr/>
        </p:nvSpPr>
        <p:spPr>
          <a:xfrm>
            <a:off x="535669" y="186369"/>
            <a:ext cx="9018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0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DIGITAL ONE-STOP PLATFORMS</a:t>
            </a:r>
          </a:p>
        </p:txBody>
      </p:sp>
      <p:pic>
        <p:nvPicPr>
          <p:cNvPr id="1026" name="Picture 2" descr="Oscar health insurance box gif">
            <a:extLst>
              <a:ext uri="{FF2B5EF4-FFF2-40B4-BE49-F238E27FC236}">
                <a16:creationId xmlns:a16="http://schemas.microsoft.com/office/drawing/2014/main" id="{AF4DCA86-10E1-4F12-BFC4-0731DBCB11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000" y="3633764"/>
            <a:ext cx="4115763" cy="240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800DBFD-24BC-4D25-97EB-F8157E2DE3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5000" y="1169341"/>
            <a:ext cx="4115763" cy="239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73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5FFA32E-4E49-4BCA-B6B4-323521425F63}"/>
              </a:ext>
            </a:extLst>
          </p:cNvPr>
          <p:cNvSpPr/>
          <p:nvPr/>
        </p:nvSpPr>
        <p:spPr>
          <a:xfrm>
            <a:off x="0" y="0"/>
            <a:ext cx="1220692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950A22B-6DB5-4938-9738-F62E2BECDBE6}"/>
              </a:ext>
            </a:extLst>
          </p:cNvPr>
          <p:cNvSpPr txBox="1"/>
          <p:nvPr/>
        </p:nvSpPr>
        <p:spPr>
          <a:xfrm>
            <a:off x="5930899" y="404813"/>
            <a:ext cx="5657851" cy="61863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70C0"/>
              </a:buClr>
            </a:pPr>
            <a:r>
              <a:rPr lang="en-US" sz="40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Model for an independent platform enabling the trust-worthy exchange </a:t>
            </a:r>
            <a:br>
              <a:rPr lang="en-US" sz="40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0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data between different parties.</a:t>
            </a:r>
          </a:p>
          <a:p>
            <a:pPr>
              <a:buClr>
                <a:srgbClr val="0070C0"/>
              </a:buClr>
            </a:pPr>
            <a:endParaRPr lang="en-US" sz="3600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Clr>
                <a:srgbClr val="0070C0"/>
              </a:buClr>
            </a:pPr>
            <a:endParaRPr lang="en-US" sz="2000" i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Clr>
                <a:srgbClr val="0070C0"/>
              </a:buClr>
            </a:pPr>
            <a:endParaRPr lang="en-US" sz="2000" i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Clr>
                <a:srgbClr val="0070C0"/>
              </a:buClr>
            </a:pPr>
            <a:r>
              <a:rPr lang="en-US" sz="2000" i="1" dirty="0">
                <a:solidFill>
                  <a:schemeClr val="bg1">
                    <a:lumMod val="85000"/>
                  </a:schemeClr>
                </a:solidFill>
              </a:rPr>
              <a:t>Frick K, et al (2020)</a:t>
            </a:r>
            <a:br>
              <a:rPr lang="en-US" sz="20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NEXT HEALTH</a:t>
            </a:r>
            <a:br>
              <a:rPr lang="en-US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b="1" dirty="0" err="1">
                <a:solidFill>
                  <a:schemeClr val="bg1">
                    <a:lumMod val="85000"/>
                  </a:schemeClr>
                </a:solidFill>
              </a:rPr>
              <a:t>Einfacher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1">
                    <a:lumMod val="85000"/>
                  </a:schemeClr>
                </a:solidFill>
              </a:rPr>
              <a:t>durch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 das </a:t>
            </a:r>
            <a:r>
              <a:rPr lang="en-US" sz="2000" b="1" dirty="0" err="1">
                <a:solidFill>
                  <a:schemeClr val="bg1">
                    <a:lumMod val="85000"/>
                  </a:schemeClr>
                </a:solidFill>
              </a:rPr>
              <a:t>Ökosystem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 der Gesundheit. </a:t>
            </a:r>
          </a:p>
          <a:p>
            <a:pPr>
              <a:buClr>
                <a:srgbClr val="0070C0"/>
              </a:buClr>
            </a:pPr>
            <a:r>
              <a:rPr lang="en-US" sz="2000" i="1" dirty="0">
                <a:solidFill>
                  <a:schemeClr val="bg1">
                    <a:lumMod val="85000"/>
                  </a:schemeClr>
                </a:solidFill>
              </a:rPr>
              <a:t>GDI – Gottlieb </a:t>
            </a:r>
            <a:r>
              <a:rPr lang="en-US" sz="2000" i="1" dirty="0" err="1">
                <a:solidFill>
                  <a:schemeClr val="bg1">
                    <a:lumMod val="85000"/>
                  </a:schemeClr>
                </a:solidFill>
              </a:rPr>
              <a:t>Duttweiler</a:t>
            </a:r>
            <a:r>
              <a:rPr lang="en-US" sz="2000" i="1" dirty="0">
                <a:solidFill>
                  <a:schemeClr val="bg1">
                    <a:lumMod val="85000"/>
                  </a:schemeClr>
                </a:solidFill>
              </a:rPr>
              <a:t> Institute, CH-</a:t>
            </a:r>
            <a:r>
              <a:rPr lang="en-US" sz="2000" i="1" dirty="0" err="1">
                <a:solidFill>
                  <a:schemeClr val="bg1">
                    <a:lumMod val="85000"/>
                  </a:schemeClr>
                </a:solidFill>
              </a:rPr>
              <a:t>Rüschlikon</a:t>
            </a:r>
            <a:r>
              <a:rPr lang="en-US" sz="2000" i="1" dirty="0">
                <a:solidFill>
                  <a:schemeClr val="bg1">
                    <a:lumMod val="85000"/>
                  </a:schemeClr>
                </a:solidFill>
              </a:rPr>
              <a:t>.</a:t>
            </a:r>
            <a:endParaRPr lang="de-CH" sz="2000" i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4385859-094B-458E-A835-5A86ED3D4C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79" b="4464"/>
          <a:stretch/>
        </p:blipFill>
        <p:spPr>
          <a:xfrm>
            <a:off x="430506" y="354692"/>
            <a:ext cx="5289415" cy="61486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116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hteck 47">
            <a:extLst>
              <a:ext uri="{FF2B5EF4-FFF2-40B4-BE49-F238E27FC236}">
                <a16:creationId xmlns:a16="http://schemas.microsoft.com/office/drawing/2014/main" id="{1F91509D-4AE6-4590-9F88-7F2E05964DDA}"/>
              </a:ext>
            </a:extLst>
          </p:cNvPr>
          <p:cNvSpPr/>
          <p:nvPr/>
        </p:nvSpPr>
        <p:spPr>
          <a:xfrm>
            <a:off x="0" y="0"/>
            <a:ext cx="1220692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Picture 4" descr="Xtorm | #MoreEnergy | Original Cable Series">
            <a:extLst>
              <a:ext uri="{FF2B5EF4-FFF2-40B4-BE49-F238E27FC236}">
                <a16:creationId xmlns:a16="http://schemas.microsoft.com/office/drawing/2014/main" id="{5AB10065-F490-4C9B-8544-CD2612320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5" t="8362" r="11351" b="65624"/>
          <a:stretch/>
        </p:blipFill>
        <p:spPr bwMode="auto">
          <a:xfrm>
            <a:off x="6088886" y="2102586"/>
            <a:ext cx="3682932" cy="8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Xtorm | #MoreEnergy | Original Cable Series">
            <a:extLst>
              <a:ext uri="{FF2B5EF4-FFF2-40B4-BE49-F238E27FC236}">
                <a16:creationId xmlns:a16="http://schemas.microsoft.com/office/drawing/2014/main" id="{BC47DED5-C941-4383-AFBA-9BBC765F1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5" t="8362" r="32850" b="65624"/>
          <a:stretch/>
        </p:blipFill>
        <p:spPr bwMode="auto">
          <a:xfrm>
            <a:off x="6088886" y="1458375"/>
            <a:ext cx="2602172" cy="8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Xtorm | #MoreEnergy | Original Cable Series">
            <a:extLst>
              <a:ext uri="{FF2B5EF4-FFF2-40B4-BE49-F238E27FC236}">
                <a16:creationId xmlns:a16="http://schemas.microsoft.com/office/drawing/2014/main" id="{1CA38632-328F-4236-AB2B-06599A11B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09" r="563" b="36842"/>
          <a:stretch/>
        </p:blipFill>
        <p:spPr bwMode="auto">
          <a:xfrm>
            <a:off x="5133541" y="3625764"/>
            <a:ext cx="4998639" cy="80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E35E3F66-6D63-4F26-9757-71495F0FDBA3}"/>
              </a:ext>
            </a:extLst>
          </p:cNvPr>
          <p:cNvSpPr/>
          <p:nvPr/>
        </p:nvSpPr>
        <p:spPr>
          <a:xfrm>
            <a:off x="6043848" y="6362806"/>
            <a:ext cx="61481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70C0"/>
              </a:buClr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REF: Wall Street Journal; Pew Research Center (2019)</a:t>
            </a:r>
            <a:endParaRPr lang="en-US" sz="16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A1B23236-23E9-42B5-B060-A0BBC537409F}"/>
              </a:ext>
            </a:extLst>
          </p:cNvPr>
          <p:cNvSpPr/>
          <p:nvPr/>
        </p:nvSpPr>
        <p:spPr>
          <a:xfrm>
            <a:off x="3673233" y="1615472"/>
            <a:ext cx="24565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rgbClr val="0070C0"/>
              </a:buClr>
            </a:pPr>
            <a:r>
              <a:rPr lang="en-US" sz="2000" b="1" dirty="0">
                <a:solidFill>
                  <a:srgbClr val="FFC000"/>
                </a:solidFill>
              </a:rPr>
              <a:t>HS Degree, or less</a:t>
            </a:r>
            <a:endParaRPr lang="de-CH" sz="2000" dirty="0">
              <a:solidFill>
                <a:srgbClr val="FFC000"/>
              </a:solidFill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11403E48-F5C0-49F9-A5E4-0151A19B026F}"/>
              </a:ext>
            </a:extLst>
          </p:cNvPr>
          <p:cNvSpPr/>
          <p:nvPr/>
        </p:nvSpPr>
        <p:spPr>
          <a:xfrm>
            <a:off x="3673233" y="2252760"/>
            <a:ext cx="24565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rgbClr val="0070C0"/>
              </a:buClr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College Degree</a:t>
            </a:r>
            <a:endParaRPr lang="de-CH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EE9F2AA2-1A95-4703-835A-2DC746C907A2}"/>
              </a:ext>
            </a:extLst>
          </p:cNvPr>
          <p:cNvSpPr/>
          <p:nvPr/>
        </p:nvSpPr>
        <p:spPr>
          <a:xfrm>
            <a:off x="3673233" y="3270079"/>
            <a:ext cx="24565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rgbClr val="0070C0"/>
              </a:buClr>
            </a:pPr>
            <a:r>
              <a:rPr lang="en-US" sz="2000" b="1" dirty="0">
                <a:solidFill>
                  <a:srgbClr val="FFC000"/>
                </a:solidFill>
              </a:rPr>
              <a:t>Income USD ≤65t</a:t>
            </a:r>
            <a:endParaRPr lang="de-CH" sz="2000" dirty="0">
              <a:solidFill>
                <a:srgbClr val="FFC000"/>
              </a:solidFill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14B3AA2D-EEF7-41C1-95D8-5D004908A745}"/>
              </a:ext>
            </a:extLst>
          </p:cNvPr>
          <p:cNvSpPr/>
          <p:nvPr/>
        </p:nvSpPr>
        <p:spPr>
          <a:xfrm>
            <a:off x="3673233" y="3828518"/>
            <a:ext cx="24565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rgbClr val="0070C0"/>
              </a:buClr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Income USD ≥65t</a:t>
            </a:r>
            <a:endParaRPr lang="de-CH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69FD73B4-2AD0-4DAA-AEF5-0619B338E834}"/>
              </a:ext>
            </a:extLst>
          </p:cNvPr>
          <p:cNvSpPr/>
          <p:nvPr/>
        </p:nvSpPr>
        <p:spPr>
          <a:xfrm>
            <a:off x="8691058" y="1549969"/>
            <a:ext cx="13374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0C0"/>
              </a:buClr>
            </a:pPr>
            <a:r>
              <a:rPr lang="en-US" sz="2800" b="1" dirty="0">
                <a:solidFill>
                  <a:srgbClr val="FFC000"/>
                </a:solidFill>
              </a:rPr>
              <a:t>56%</a:t>
            </a:r>
            <a:endParaRPr lang="de-CH" dirty="0">
              <a:solidFill>
                <a:srgbClr val="FFC000"/>
              </a:solidFill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C9DC445F-B469-4E77-8254-88FC2A4C8894}"/>
              </a:ext>
            </a:extLst>
          </p:cNvPr>
          <p:cNvSpPr/>
          <p:nvPr/>
        </p:nvSpPr>
        <p:spPr>
          <a:xfrm>
            <a:off x="9778323" y="2206241"/>
            <a:ext cx="13374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0C0"/>
              </a:buClr>
            </a:pPr>
            <a:r>
              <a:rPr lang="en-US" sz="2800" b="1" dirty="0">
                <a:solidFill>
                  <a:schemeClr val="bg1">
                    <a:lumMod val="85000"/>
                  </a:schemeClr>
                </a:solidFill>
              </a:rPr>
              <a:t>84%</a:t>
            </a:r>
            <a:endParaRPr lang="de-CH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7A409DC2-3372-48B9-A6DB-90648E8FD624}"/>
              </a:ext>
            </a:extLst>
          </p:cNvPr>
          <p:cNvSpPr/>
          <p:nvPr/>
        </p:nvSpPr>
        <p:spPr>
          <a:xfrm>
            <a:off x="8950369" y="3206431"/>
            <a:ext cx="13374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0C0"/>
              </a:buClr>
            </a:pPr>
            <a:r>
              <a:rPr lang="en-US" sz="2800" b="1" dirty="0">
                <a:solidFill>
                  <a:srgbClr val="FFC000"/>
                </a:solidFill>
              </a:rPr>
              <a:t>62%</a:t>
            </a:r>
            <a:endParaRPr lang="de-CH" dirty="0">
              <a:solidFill>
                <a:srgbClr val="FFC000"/>
              </a:solidFill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81B3063A-D15D-47BC-B48F-4D1A6D0F4B1F}"/>
              </a:ext>
            </a:extLst>
          </p:cNvPr>
          <p:cNvSpPr/>
          <p:nvPr/>
        </p:nvSpPr>
        <p:spPr>
          <a:xfrm>
            <a:off x="10137721" y="3764488"/>
            <a:ext cx="13374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0C0"/>
              </a:buClr>
            </a:pPr>
            <a:r>
              <a:rPr lang="en-US" sz="2800" b="1" dirty="0">
                <a:solidFill>
                  <a:schemeClr val="bg1">
                    <a:lumMod val="85000"/>
                  </a:schemeClr>
                </a:solidFill>
              </a:rPr>
              <a:t>92%</a:t>
            </a:r>
            <a:endParaRPr lang="de-CH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28D62781-745C-4F29-9CCC-B8DC69AE5317}"/>
              </a:ext>
            </a:extLst>
          </p:cNvPr>
          <p:cNvGrpSpPr/>
          <p:nvPr/>
        </p:nvGrpSpPr>
        <p:grpSpPr>
          <a:xfrm>
            <a:off x="4784275" y="5097112"/>
            <a:ext cx="5576363" cy="641561"/>
            <a:chOff x="5490949" y="4507865"/>
            <a:chExt cx="5591033" cy="641561"/>
          </a:xfrm>
        </p:grpSpPr>
        <p:pic>
          <p:nvPicPr>
            <p:cNvPr id="17" name="Picture 4" descr="Xtorm | #MoreEnergy | Original Cable Series">
              <a:extLst>
                <a:ext uri="{FF2B5EF4-FFF2-40B4-BE49-F238E27FC236}">
                  <a16:creationId xmlns:a16="http://schemas.microsoft.com/office/drawing/2014/main" id="{E51A1977-E37B-4FF5-8E64-8F7B3189A6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05" t="71364" r="15536" b="8949"/>
            <a:stretch/>
          </p:blipFill>
          <p:spPr bwMode="auto">
            <a:xfrm>
              <a:off x="6805682" y="4512530"/>
              <a:ext cx="3290605" cy="636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A852C468-19C9-4583-AD7B-588BF82A8ADC}"/>
                </a:ext>
              </a:extLst>
            </p:cNvPr>
            <p:cNvSpPr/>
            <p:nvPr/>
          </p:nvSpPr>
          <p:spPr>
            <a:xfrm>
              <a:off x="5490949" y="4580260"/>
              <a:ext cx="135567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buClr>
                  <a:srgbClr val="0070C0"/>
                </a:buClr>
              </a:pPr>
              <a:r>
                <a:rPr lang="en-US" b="1" dirty="0">
                  <a:solidFill>
                    <a:schemeClr val="bg1">
                      <a:lumMod val="85000"/>
                    </a:schemeClr>
                  </a:solidFill>
                </a:rPr>
                <a:t>Suburban</a:t>
              </a:r>
              <a:endParaRPr lang="de-CH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B4133954-1BAD-47A6-9524-FF11ECCD4845}"/>
                </a:ext>
              </a:extLst>
            </p:cNvPr>
            <p:cNvSpPr/>
            <p:nvPr/>
          </p:nvSpPr>
          <p:spPr>
            <a:xfrm>
              <a:off x="10103890" y="4507865"/>
              <a:ext cx="97809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70C0"/>
                </a:buClr>
              </a:pPr>
              <a:r>
                <a:rPr lang="en-US" sz="2800" b="1" dirty="0">
                  <a:solidFill>
                    <a:schemeClr val="bg1">
                      <a:lumMod val="85000"/>
                    </a:schemeClr>
                  </a:solidFill>
                </a:rPr>
                <a:t>75%</a:t>
              </a:r>
              <a:endParaRPr lang="de-CH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41B856F2-93C4-46FD-8F3D-CF60E84EF75C}"/>
              </a:ext>
            </a:extLst>
          </p:cNvPr>
          <p:cNvGrpSpPr/>
          <p:nvPr/>
        </p:nvGrpSpPr>
        <p:grpSpPr>
          <a:xfrm>
            <a:off x="5370104" y="4581914"/>
            <a:ext cx="4535610" cy="649562"/>
            <a:chOff x="6086899" y="5013754"/>
            <a:chExt cx="4535610" cy="649562"/>
          </a:xfrm>
        </p:grpSpPr>
        <p:pic>
          <p:nvPicPr>
            <p:cNvPr id="22" name="Picture 4" descr="Xtorm | #MoreEnergy | Original Cable Series">
              <a:extLst>
                <a:ext uri="{FF2B5EF4-FFF2-40B4-BE49-F238E27FC236}">
                  <a16:creationId xmlns:a16="http://schemas.microsoft.com/office/drawing/2014/main" id="{64B55E38-F3C7-4E06-858B-A17F872E87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05" t="71364" r="23529" b="8949"/>
            <a:stretch/>
          </p:blipFill>
          <p:spPr bwMode="auto">
            <a:xfrm>
              <a:off x="6805683" y="5026420"/>
              <a:ext cx="2888778" cy="636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02BFF61C-3E56-4702-9629-2D2501CB1D25}"/>
                </a:ext>
              </a:extLst>
            </p:cNvPr>
            <p:cNvSpPr/>
            <p:nvPr/>
          </p:nvSpPr>
          <p:spPr>
            <a:xfrm>
              <a:off x="6086899" y="5102944"/>
              <a:ext cx="75972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buClr>
                  <a:srgbClr val="0070C0"/>
                </a:buClr>
              </a:pPr>
              <a:r>
                <a:rPr lang="en-US" sz="2000" b="1" dirty="0">
                  <a:solidFill>
                    <a:srgbClr val="FFC000"/>
                  </a:solidFill>
                </a:rPr>
                <a:t>Rural</a:t>
              </a:r>
              <a:endParaRPr lang="de-CH" dirty="0">
                <a:solidFill>
                  <a:srgbClr val="FFC000"/>
                </a:solidFill>
              </a:endParaRPr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2B9365D6-F81B-4A8A-9936-50E16C47CACC}"/>
                </a:ext>
              </a:extLst>
            </p:cNvPr>
            <p:cNvSpPr/>
            <p:nvPr/>
          </p:nvSpPr>
          <p:spPr>
            <a:xfrm>
              <a:off x="9703554" y="5013754"/>
              <a:ext cx="91895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70C0"/>
                </a:buClr>
              </a:pPr>
              <a:r>
                <a:rPr lang="en-US" sz="2800" b="1" dirty="0">
                  <a:solidFill>
                    <a:srgbClr val="FFC000"/>
                  </a:solidFill>
                </a:rPr>
                <a:t>63%</a:t>
              </a:r>
              <a:endParaRPr lang="de-CH" dirty="0">
                <a:solidFill>
                  <a:srgbClr val="FFC000"/>
                </a:solidFill>
              </a:endParaRPr>
            </a:p>
          </p:txBody>
        </p:sp>
      </p:grpSp>
      <p:sp>
        <p:nvSpPr>
          <p:cNvPr id="38" name="Textfeld 37">
            <a:extLst>
              <a:ext uri="{FF2B5EF4-FFF2-40B4-BE49-F238E27FC236}">
                <a16:creationId xmlns:a16="http://schemas.microsoft.com/office/drawing/2014/main" id="{183E1A70-70CC-4E6E-A259-9E187A855770}"/>
              </a:ext>
            </a:extLst>
          </p:cNvPr>
          <p:cNvSpPr txBox="1"/>
          <p:nvPr/>
        </p:nvSpPr>
        <p:spPr>
          <a:xfrm>
            <a:off x="4255539" y="244892"/>
            <a:ext cx="7533864" cy="10002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70C0"/>
              </a:buClr>
            </a:pPr>
            <a:r>
              <a:rPr lang="de-CH" sz="3600" b="1" dirty="0">
                <a:solidFill>
                  <a:schemeClr val="bg1">
                    <a:lumMod val="8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U.S. ADULTS </a:t>
            </a:r>
            <a:br>
              <a:rPr lang="de-CH" sz="36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de-CH" sz="2300" dirty="0" err="1">
                <a:solidFill>
                  <a:schemeClr val="bg1">
                    <a:lumMod val="85000"/>
                  </a:schemeClr>
                </a:solidFill>
              </a:rPr>
              <a:t>who</a:t>
            </a:r>
            <a:r>
              <a:rPr lang="de-CH" sz="23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CH" sz="2300" dirty="0" err="1">
                <a:solidFill>
                  <a:schemeClr val="bg1">
                    <a:lumMod val="85000"/>
                  </a:schemeClr>
                </a:solidFill>
              </a:rPr>
              <a:t>have</a:t>
            </a:r>
            <a:r>
              <a:rPr lang="de-CH" sz="2300" dirty="0">
                <a:solidFill>
                  <a:schemeClr val="bg1">
                    <a:lumMod val="85000"/>
                  </a:schemeClr>
                </a:solidFill>
              </a:rPr>
              <a:t> a </a:t>
            </a:r>
            <a:r>
              <a:rPr lang="de-CH" sz="2300" dirty="0" err="1">
                <a:solidFill>
                  <a:schemeClr val="bg1">
                    <a:lumMod val="85000"/>
                  </a:schemeClr>
                </a:solidFill>
              </a:rPr>
              <a:t>home</a:t>
            </a:r>
            <a:r>
              <a:rPr lang="de-CH" sz="23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CH" sz="2300" dirty="0" err="1">
                <a:solidFill>
                  <a:schemeClr val="bg1">
                    <a:lumMod val="85000"/>
                  </a:schemeClr>
                </a:solidFill>
              </a:rPr>
              <a:t>broadband</a:t>
            </a:r>
            <a:r>
              <a:rPr lang="de-CH" sz="23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CH" sz="2300" dirty="0" err="1">
                <a:solidFill>
                  <a:schemeClr val="bg1">
                    <a:lumMod val="85000"/>
                  </a:schemeClr>
                </a:solidFill>
              </a:rPr>
              <a:t>connection</a:t>
            </a:r>
            <a:endParaRPr lang="de-CH" sz="23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1" name="Picture 4" descr="Xtorm | #MoreEnergy | Original Cable Series">
            <a:extLst>
              <a:ext uri="{FF2B5EF4-FFF2-40B4-BE49-F238E27FC236}">
                <a16:creationId xmlns:a16="http://schemas.microsoft.com/office/drawing/2014/main" id="{99CDC0F9-6A4D-4CE5-A83D-2FD961DDC7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409" r="23673" b="36842"/>
          <a:stretch/>
        </p:blipFill>
        <p:spPr bwMode="auto">
          <a:xfrm>
            <a:off x="5139424" y="3068368"/>
            <a:ext cx="3791479" cy="80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D34D9C83-FD6D-4BF3-AD01-0265F6EEE7EF}"/>
              </a:ext>
            </a:extLst>
          </p:cNvPr>
          <p:cNvCxnSpPr>
            <a:cxnSpLocks/>
          </p:cNvCxnSpPr>
          <p:nvPr/>
        </p:nvCxnSpPr>
        <p:spPr>
          <a:xfrm>
            <a:off x="10449153" y="1245166"/>
            <a:ext cx="0" cy="4781112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fik 36">
            <a:extLst>
              <a:ext uri="{FF2B5EF4-FFF2-40B4-BE49-F238E27FC236}">
                <a16:creationId xmlns:a16="http://schemas.microsoft.com/office/drawing/2014/main" id="{E38AB2EE-295C-4543-B47C-1AE500C2BD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8" b="82756" l="2000" r="38000">
                        <a14:foregroundMark x1="3350" y1="30222" x2="3350" y2="30222"/>
                        <a14:foregroundMark x1="18900" y1="19111" x2="18900" y2="19111"/>
                        <a14:foregroundMark x1="25200" y1="14578" x2="25200" y2="14578"/>
                        <a14:foregroundMark x1="2050" y1="32089" x2="2050" y2="32089"/>
                        <a14:foregroundMark x1="3450" y1="38222" x2="3450" y2="38222"/>
                        <a14:foregroundMark x1="14800" y1="79733" x2="14800" y2="79733"/>
                        <a14:foregroundMark x1="15700" y1="82844" x2="15700" y2="82844"/>
                        <a14:foregroundMark x1="36250" y1="63289" x2="36250" y2="63289"/>
                        <a14:foregroundMark x1="38000" y1="62044" x2="38000" y2="62044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231" t="12243" r="61384" b="15002"/>
          <a:stretch/>
        </p:blipFill>
        <p:spPr>
          <a:xfrm rot="19358444">
            <a:off x="-520532" y="259664"/>
            <a:ext cx="4057009" cy="4416373"/>
          </a:xfrm>
          <a:prstGeom prst="rect">
            <a:avLst/>
          </a:prstGeom>
        </p:spPr>
      </p:pic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B5A48AB9-259D-4870-BC65-398031B7961E}"/>
              </a:ext>
            </a:extLst>
          </p:cNvPr>
          <p:cNvCxnSpPr>
            <a:cxnSpLocks/>
          </p:cNvCxnSpPr>
          <p:nvPr/>
        </p:nvCxnSpPr>
        <p:spPr>
          <a:xfrm>
            <a:off x="9494303" y="1811579"/>
            <a:ext cx="952762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5224482C-8C31-4813-A7BF-63AAB7852F2D}"/>
              </a:ext>
            </a:extLst>
          </p:cNvPr>
          <p:cNvCxnSpPr>
            <a:cxnSpLocks/>
          </p:cNvCxnSpPr>
          <p:nvPr/>
        </p:nvCxnSpPr>
        <p:spPr>
          <a:xfrm flipV="1">
            <a:off x="9743427" y="3468041"/>
            <a:ext cx="723349" cy="2362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3757C581-234A-4263-8AAB-255BCEA03A27}"/>
              </a:ext>
            </a:extLst>
          </p:cNvPr>
          <p:cNvCxnSpPr>
            <a:cxnSpLocks/>
          </p:cNvCxnSpPr>
          <p:nvPr/>
        </p:nvCxnSpPr>
        <p:spPr>
          <a:xfrm>
            <a:off x="9743427" y="4855695"/>
            <a:ext cx="7036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hteck 43">
            <a:extLst>
              <a:ext uri="{FF2B5EF4-FFF2-40B4-BE49-F238E27FC236}">
                <a16:creationId xmlns:a16="http://schemas.microsoft.com/office/drawing/2014/main" id="{B3425CBA-D197-4972-9520-DA1BDA1658A2}"/>
              </a:ext>
            </a:extLst>
          </p:cNvPr>
          <p:cNvSpPr/>
          <p:nvPr/>
        </p:nvSpPr>
        <p:spPr>
          <a:xfrm>
            <a:off x="10060378" y="5976581"/>
            <a:ext cx="7733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70C0"/>
              </a:buClr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100%</a:t>
            </a:r>
            <a:endParaRPr lang="de-CH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E1265F42-AA17-420B-A198-F8E5D7CB7912}"/>
              </a:ext>
            </a:extLst>
          </p:cNvPr>
          <p:cNvCxnSpPr>
            <a:cxnSpLocks/>
          </p:cNvCxnSpPr>
          <p:nvPr/>
        </p:nvCxnSpPr>
        <p:spPr>
          <a:xfrm>
            <a:off x="6138700" y="1245166"/>
            <a:ext cx="0" cy="4781112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hteck 45">
            <a:extLst>
              <a:ext uri="{FF2B5EF4-FFF2-40B4-BE49-F238E27FC236}">
                <a16:creationId xmlns:a16="http://schemas.microsoft.com/office/drawing/2014/main" id="{B5953DC7-6835-4D1F-B726-81922C5E0C23}"/>
              </a:ext>
            </a:extLst>
          </p:cNvPr>
          <p:cNvSpPr/>
          <p:nvPr/>
        </p:nvSpPr>
        <p:spPr>
          <a:xfrm>
            <a:off x="5756562" y="5995722"/>
            <a:ext cx="7733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70C0"/>
              </a:buClr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0%</a:t>
            </a:r>
            <a:endParaRPr lang="de-CH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115F69D0-A67E-4191-AFCF-D882E89398D8}"/>
              </a:ext>
            </a:extLst>
          </p:cNvPr>
          <p:cNvCxnSpPr>
            <a:cxnSpLocks/>
          </p:cNvCxnSpPr>
          <p:nvPr/>
        </p:nvCxnSpPr>
        <p:spPr>
          <a:xfrm flipV="1">
            <a:off x="10109036" y="5341781"/>
            <a:ext cx="338029" cy="345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524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88E21A8F-A21C-4DB3-AC43-FDE5751B3908}"/>
              </a:ext>
            </a:extLst>
          </p:cNvPr>
          <p:cNvSpPr/>
          <p:nvPr/>
        </p:nvSpPr>
        <p:spPr>
          <a:xfrm>
            <a:off x="-7464" y="-1"/>
            <a:ext cx="12206927" cy="69215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B6EB3436-4AE3-49AA-A113-653D89A56DB4}"/>
              </a:ext>
            </a:extLst>
          </p:cNvPr>
          <p:cNvGrpSpPr/>
          <p:nvPr/>
        </p:nvGrpSpPr>
        <p:grpSpPr>
          <a:xfrm>
            <a:off x="-7465" y="-172063"/>
            <a:ext cx="6658987" cy="7221797"/>
            <a:chOff x="-7464" y="-2"/>
            <a:chExt cx="6328518" cy="6937740"/>
          </a:xfrm>
        </p:grpSpPr>
        <p:pic>
          <p:nvPicPr>
            <p:cNvPr id="1026" name="Picture 2" descr="Ping An Good Doctor&amp;#39;s Revenue Up by 102%YoY">
              <a:extLst>
                <a:ext uri="{FF2B5EF4-FFF2-40B4-BE49-F238E27FC236}">
                  <a16:creationId xmlns:a16="http://schemas.microsoft.com/office/drawing/2014/main" id="{59FB4CF5-461D-4A1B-B036-B4FCF705C8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111"/>
            <a:stretch/>
          </p:blipFill>
          <p:spPr bwMode="auto">
            <a:xfrm>
              <a:off x="-7464" y="0"/>
              <a:ext cx="6326372" cy="6921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htwinkliges Dreieck 3">
              <a:extLst>
                <a:ext uri="{FF2B5EF4-FFF2-40B4-BE49-F238E27FC236}">
                  <a16:creationId xmlns:a16="http://schemas.microsoft.com/office/drawing/2014/main" id="{0726BAF6-58DA-42E4-A300-FB014C72AB2E}"/>
                </a:ext>
              </a:extLst>
            </p:cNvPr>
            <p:cNvSpPr/>
            <p:nvPr/>
          </p:nvSpPr>
          <p:spPr>
            <a:xfrm rot="10800000">
              <a:off x="4545417" y="-2"/>
              <a:ext cx="1775637" cy="6937740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DDEC19B4-87CF-4501-9856-B98C09F345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75" t="27173" r="12792" b="25019"/>
          <a:stretch/>
        </p:blipFill>
        <p:spPr>
          <a:xfrm>
            <a:off x="288440" y="396037"/>
            <a:ext cx="4465202" cy="21929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A7064AF-8B57-43AE-B6F0-8121C380C856}"/>
              </a:ext>
            </a:extLst>
          </p:cNvPr>
          <p:cNvSpPr txBox="1"/>
          <p:nvPr/>
        </p:nvSpPr>
        <p:spPr>
          <a:xfrm>
            <a:off x="203309" y="4931696"/>
            <a:ext cx="6115599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bg1"/>
                </a:solidFill>
              </a:rPr>
              <a:t>350 million registered users (2020)</a:t>
            </a:r>
            <a:br>
              <a:rPr lang="en-US" sz="2000" dirty="0">
                <a:solidFill>
                  <a:schemeClr val="bg1"/>
                </a:solidFill>
              </a:rPr>
            </a:br>
            <a:br>
              <a:rPr lang="en-US" i="1" dirty="0">
                <a:solidFill>
                  <a:schemeClr val="bg1"/>
                </a:solidFill>
              </a:rPr>
            </a:br>
            <a:endParaRPr lang="en-US" sz="1000" i="1" dirty="0">
              <a:solidFill>
                <a:schemeClr val="bg1"/>
              </a:solidFill>
            </a:endParaRP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bg1"/>
                </a:solidFill>
              </a:rPr>
              <a:t>Ø 615’000 daily consultations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BE11B2D-B00D-4CA7-A9D2-676F1E01C5A5}"/>
              </a:ext>
            </a:extLst>
          </p:cNvPr>
          <p:cNvSpPr txBox="1"/>
          <p:nvPr/>
        </p:nvSpPr>
        <p:spPr>
          <a:xfrm>
            <a:off x="6212275" y="1149790"/>
            <a:ext cx="5987187" cy="52014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4000" b="1" dirty="0">
                <a:solidFill>
                  <a:srgbClr val="FF0000"/>
                </a:solidFill>
              </a:rPr>
              <a:t>CHALLENGES</a:t>
            </a:r>
            <a:endParaRPr lang="en-US" sz="3200" b="1" dirty="0">
              <a:solidFill>
                <a:srgbClr val="FF0000"/>
              </a:solidFill>
            </a:endParaRPr>
          </a:p>
          <a:p>
            <a:pPr>
              <a:buClr>
                <a:srgbClr val="C00000"/>
              </a:buClr>
            </a:pPr>
            <a:endParaRPr lang="en-US" sz="2800" b="1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bg1"/>
                </a:solidFill>
              </a:rPr>
              <a:t>1.8 MD’s per 1’000 inhabitants </a:t>
            </a:r>
            <a:br>
              <a:rPr lang="en-US" sz="28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(IND: 0.7 / USA: 2.5 / CHE: 4.2 / CUB: 8.2)</a:t>
            </a:r>
            <a:r>
              <a:rPr lang="en-US" sz="2400" dirty="0">
                <a:solidFill>
                  <a:schemeClr val="bg1"/>
                </a:solidFill>
              </a:rPr>
              <a:t>*</a:t>
            </a:r>
            <a:br>
              <a:rPr lang="en-US" sz="2400" i="1" dirty="0">
                <a:solidFill>
                  <a:schemeClr val="bg1"/>
                </a:solidFill>
              </a:rPr>
            </a:br>
            <a:endParaRPr lang="en-US" sz="2400" i="1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bg1"/>
                </a:solidFill>
              </a:rPr>
              <a:t>avg. of 3h travel / waiting time to spend 8 minutes with MD </a:t>
            </a:r>
            <a:br>
              <a:rPr lang="en-US" sz="2800" dirty="0">
                <a:solidFill>
                  <a:schemeClr val="bg1">
                    <a:lumMod val="85000"/>
                  </a:schemeClr>
                </a:solidFill>
              </a:rPr>
            </a:b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bg1"/>
                </a:solidFill>
              </a:rPr>
              <a:t>only little trust in local medical facilities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2000" i="1" dirty="0">
                <a:solidFill>
                  <a:schemeClr val="bg1"/>
                </a:solidFill>
              </a:rPr>
              <a:t>      </a:t>
            </a:r>
            <a:r>
              <a:rPr lang="en-US" sz="1600" dirty="0">
                <a:solidFill>
                  <a:schemeClr val="bg1"/>
                </a:solidFill>
              </a:rPr>
              <a:t>MD = Medical Doctor; *WHO (2019); PING AN GROUP 2021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28" name="Picture 4" descr="PowerPoint 演示文稿">
            <a:extLst>
              <a:ext uri="{FF2B5EF4-FFF2-40B4-BE49-F238E27FC236}">
                <a16:creationId xmlns:a16="http://schemas.microsoft.com/office/drawing/2014/main" id="{BD3BD202-55EE-48F0-ABFD-9C4EF6EC3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002" y="370678"/>
            <a:ext cx="391912" cy="39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F4B1059-2AD3-42C9-8465-1165C1152C74}"/>
              </a:ext>
            </a:extLst>
          </p:cNvPr>
          <p:cNvSpPr txBox="1"/>
          <p:nvPr/>
        </p:nvSpPr>
        <p:spPr>
          <a:xfrm>
            <a:off x="4875451" y="250659"/>
            <a:ext cx="714526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de-CH" sz="4000" dirty="0">
                <a:solidFill>
                  <a:schemeClr val="bg1">
                    <a:lumMod val="8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UNSTAFFED     MINI-CLINICS</a:t>
            </a:r>
          </a:p>
        </p:txBody>
      </p:sp>
    </p:spTree>
    <p:extLst>
      <p:ext uri="{BB962C8B-B14F-4D97-AF65-F5344CB8AC3E}">
        <p14:creationId xmlns:p14="http://schemas.microsoft.com/office/powerpoint/2010/main" val="2473437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E275670D-3CF0-4520-A31F-5C06C35CD662}"/>
              </a:ext>
            </a:extLst>
          </p:cNvPr>
          <p:cNvGrpSpPr/>
          <p:nvPr/>
        </p:nvGrpSpPr>
        <p:grpSpPr>
          <a:xfrm>
            <a:off x="-3338621" y="0"/>
            <a:ext cx="17606102" cy="12354743"/>
            <a:chOff x="-3338621" y="0"/>
            <a:chExt cx="17606102" cy="12354743"/>
          </a:xfrm>
        </p:grpSpPr>
        <p:sp>
          <p:nvSpPr>
            <p:cNvPr id="183" name="Rechteck 182">
              <a:extLst>
                <a:ext uri="{FF2B5EF4-FFF2-40B4-BE49-F238E27FC236}">
                  <a16:creationId xmlns:a16="http://schemas.microsoft.com/office/drawing/2014/main" id="{88A00539-8C9F-4547-8A68-DA7A980A6B17}"/>
                </a:ext>
              </a:extLst>
            </p:cNvPr>
            <p:cNvSpPr/>
            <p:nvPr/>
          </p:nvSpPr>
          <p:spPr>
            <a:xfrm>
              <a:off x="0" y="0"/>
              <a:ext cx="12206927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8B257DBF-8D40-4C63-9D96-3D4F258942A8}"/>
                </a:ext>
              </a:extLst>
            </p:cNvPr>
            <p:cNvGrpSpPr/>
            <p:nvPr/>
          </p:nvGrpSpPr>
          <p:grpSpPr>
            <a:xfrm>
              <a:off x="-3338621" y="1320216"/>
              <a:ext cx="12447695" cy="11034527"/>
              <a:chOff x="-3338621" y="1649839"/>
              <a:chExt cx="12447695" cy="11034527"/>
            </a:xfrm>
          </p:grpSpPr>
          <p:cxnSp>
            <p:nvCxnSpPr>
              <p:cNvPr id="158" name="Gerade Verbindung mit Pfeil 157">
                <a:extLst>
                  <a:ext uri="{FF2B5EF4-FFF2-40B4-BE49-F238E27FC236}">
                    <a16:creationId xmlns:a16="http://schemas.microsoft.com/office/drawing/2014/main" id="{B9E94274-F2D0-4A92-9E71-016098CBA7C4}"/>
                  </a:ext>
                </a:extLst>
              </p:cNvPr>
              <p:cNvCxnSpPr/>
              <p:nvPr/>
            </p:nvCxnSpPr>
            <p:spPr>
              <a:xfrm flipH="1">
                <a:off x="7334477" y="5163045"/>
                <a:ext cx="285481" cy="0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" name="Gruppieren 4">
                <a:extLst>
                  <a:ext uri="{FF2B5EF4-FFF2-40B4-BE49-F238E27FC236}">
                    <a16:creationId xmlns:a16="http://schemas.microsoft.com/office/drawing/2014/main" id="{0312E8D0-7450-4917-A20D-C6166CEEC7B7}"/>
                  </a:ext>
                </a:extLst>
              </p:cNvPr>
              <p:cNvGrpSpPr/>
              <p:nvPr/>
            </p:nvGrpSpPr>
            <p:grpSpPr>
              <a:xfrm>
                <a:off x="-3338621" y="1649839"/>
                <a:ext cx="12447695" cy="11034527"/>
                <a:chOff x="-3338621" y="1649839"/>
                <a:chExt cx="12447695" cy="11034527"/>
              </a:xfrm>
            </p:grpSpPr>
            <p:sp>
              <p:nvSpPr>
                <p:cNvPr id="101" name="Bogen 100">
                  <a:extLst>
                    <a:ext uri="{FF2B5EF4-FFF2-40B4-BE49-F238E27FC236}">
                      <a16:creationId xmlns:a16="http://schemas.microsoft.com/office/drawing/2014/main" id="{593C26DD-A976-47EB-9A77-6ABCBFD6C116}"/>
                    </a:ext>
                  </a:extLst>
                </p:cNvPr>
                <p:cNvSpPr/>
                <p:nvPr/>
              </p:nvSpPr>
              <p:spPr>
                <a:xfrm>
                  <a:off x="-3338621" y="1649839"/>
                  <a:ext cx="11244665" cy="11034527"/>
                </a:xfrm>
                <a:prstGeom prst="arc">
                  <a:avLst>
                    <a:gd name="adj1" fmla="val 16277299"/>
                    <a:gd name="adj2" fmla="val 21026085"/>
                  </a:avLst>
                </a:prstGeom>
                <a:ln w="12700">
                  <a:solidFill>
                    <a:srgbClr val="FFC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159" name="Textfeld 158">
                  <a:extLst>
                    <a:ext uri="{FF2B5EF4-FFF2-40B4-BE49-F238E27FC236}">
                      <a16:creationId xmlns:a16="http://schemas.microsoft.com/office/drawing/2014/main" id="{07F48FDC-CAA2-4F37-BE02-86DB1524F0D5}"/>
                    </a:ext>
                  </a:extLst>
                </p:cNvPr>
                <p:cNvSpPr txBox="1"/>
                <p:nvPr/>
              </p:nvSpPr>
              <p:spPr>
                <a:xfrm>
                  <a:off x="7610009" y="4935453"/>
                  <a:ext cx="149906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CH" sz="1200" dirty="0" err="1">
                      <a:solidFill>
                        <a:srgbClr val="FFC000"/>
                      </a:solidFill>
                    </a:rPr>
                    <a:t>specialized</a:t>
                  </a:r>
                  <a:r>
                    <a:rPr lang="de-CH" sz="1200" dirty="0">
                      <a:solidFill>
                        <a:srgbClr val="FFC000"/>
                      </a:solidFill>
                    </a:rPr>
                    <a:t> </a:t>
                  </a:r>
                  <a:r>
                    <a:rPr lang="de-CH" sz="1200" dirty="0" err="1">
                      <a:solidFill>
                        <a:srgbClr val="FFC000"/>
                      </a:solidFill>
                    </a:rPr>
                    <a:t>platforms</a:t>
                  </a:r>
                  <a:br>
                    <a:rPr lang="de-CH" sz="1200" dirty="0">
                      <a:solidFill>
                        <a:srgbClr val="FFC000"/>
                      </a:solidFill>
                    </a:rPr>
                  </a:br>
                  <a:r>
                    <a:rPr lang="de-CH" sz="1200" dirty="0" err="1">
                      <a:solidFill>
                        <a:srgbClr val="FFC000"/>
                      </a:solidFill>
                    </a:rPr>
                    <a:t>with</a:t>
                  </a:r>
                  <a:r>
                    <a:rPr lang="de-CH" sz="1200" dirty="0">
                      <a:solidFill>
                        <a:srgbClr val="FFC000"/>
                      </a:solidFill>
                    </a:rPr>
                    <a:t> limited </a:t>
                  </a:r>
                  <a:r>
                    <a:rPr lang="de-CH" sz="1200" dirty="0" err="1">
                      <a:solidFill>
                        <a:srgbClr val="FFC000"/>
                      </a:solidFill>
                    </a:rPr>
                    <a:t>reach</a:t>
                  </a:r>
                  <a:endParaRPr lang="de-CH" sz="1200" dirty="0">
                    <a:solidFill>
                      <a:srgbClr val="FFC000"/>
                    </a:solidFill>
                  </a:endParaRPr>
                </a:p>
              </p:txBody>
            </p:sp>
          </p:grpSp>
        </p:grp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CD4574D0-0382-4F8E-B57B-6A5AF0F0B604}"/>
                </a:ext>
              </a:extLst>
            </p:cNvPr>
            <p:cNvGrpSpPr/>
            <p:nvPr/>
          </p:nvGrpSpPr>
          <p:grpSpPr>
            <a:xfrm>
              <a:off x="174961" y="166178"/>
              <a:ext cx="3189924" cy="5820692"/>
              <a:chOff x="174961" y="421358"/>
              <a:chExt cx="3189924" cy="5820692"/>
            </a:xfrm>
          </p:grpSpPr>
          <p:cxnSp>
            <p:nvCxnSpPr>
              <p:cNvPr id="3" name="Gerade Verbindung mit Pfeil 2">
                <a:extLst>
                  <a:ext uri="{FF2B5EF4-FFF2-40B4-BE49-F238E27FC236}">
                    <a16:creationId xmlns:a16="http://schemas.microsoft.com/office/drawing/2014/main" id="{53C4A8F9-AAE3-472B-B3C4-9D9CDF9EAED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380811" y="800100"/>
                <a:ext cx="6350" cy="5441950"/>
              </a:xfrm>
              <a:prstGeom prst="straightConnector1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Gerader Verbinder 11">
                <a:extLst>
                  <a:ext uri="{FF2B5EF4-FFF2-40B4-BE49-F238E27FC236}">
                    <a16:creationId xmlns:a16="http://schemas.microsoft.com/office/drawing/2014/main" id="{AC303812-60F5-4517-9EDC-7B27C856E6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13505" y="1313505"/>
                <a:ext cx="186185" cy="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Gerader Verbinder 102">
                <a:extLst>
                  <a:ext uri="{FF2B5EF4-FFF2-40B4-BE49-F238E27FC236}">
                    <a16:creationId xmlns:a16="http://schemas.microsoft.com/office/drawing/2014/main" id="{51D1FDC2-CA05-405B-B318-6E4A107C9B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13505" y="2712807"/>
                <a:ext cx="186185" cy="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Gerader Verbinder 103">
                <a:extLst>
                  <a:ext uri="{FF2B5EF4-FFF2-40B4-BE49-F238E27FC236}">
                    <a16:creationId xmlns:a16="http://schemas.microsoft.com/office/drawing/2014/main" id="{D4ABCC1B-A563-4AA6-8DE9-38B8C73B1B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18267" y="4112982"/>
                <a:ext cx="186185" cy="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Gerader Verbinder 104">
                <a:extLst>
                  <a:ext uri="{FF2B5EF4-FFF2-40B4-BE49-F238E27FC236}">
                    <a16:creationId xmlns:a16="http://schemas.microsoft.com/office/drawing/2014/main" id="{5B70FC64-5194-4DC2-AC1C-ADF7742091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13505" y="5507921"/>
                <a:ext cx="186185" cy="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5" name="Textfeld 154">
                <a:extLst>
                  <a:ext uri="{FF2B5EF4-FFF2-40B4-BE49-F238E27FC236}">
                    <a16:creationId xmlns:a16="http://schemas.microsoft.com/office/drawing/2014/main" id="{403B77EB-482D-451C-819C-34EEF4741A31}"/>
                  </a:ext>
                </a:extLst>
              </p:cNvPr>
              <p:cNvSpPr txBox="1"/>
              <p:nvPr/>
            </p:nvSpPr>
            <p:spPr>
              <a:xfrm>
                <a:off x="1377803" y="421358"/>
                <a:ext cx="1987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b="1" dirty="0" err="1">
                    <a:solidFill>
                      <a:schemeClr val="bg1"/>
                    </a:solidFill>
                  </a:rPr>
                  <a:t>level</a:t>
                </a:r>
                <a:r>
                  <a:rPr lang="de-CH" b="1" dirty="0">
                    <a:solidFill>
                      <a:schemeClr val="bg1"/>
                    </a:solidFill>
                  </a:rPr>
                  <a:t> </a:t>
                </a:r>
                <a:r>
                  <a:rPr lang="de-CH" b="1" dirty="0" err="1">
                    <a:solidFill>
                      <a:schemeClr val="bg1"/>
                    </a:solidFill>
                  </a:rPr>
                  <a:t>of</a:t>
                </a:r>
                <a:r>
                  <a:rPr lang="de-CH" b="1" dirty="0">
                    <a:solidFill>
                      <a:schemeClr val="bg1"/>
                    </a:solidFill>
                  </a:rPr>
                  <a:t> </a:t>
                </a:r>
                <a:r>
                  <a:rPr lang="de-CH" b="1" dirty="0" err="1">
                    <a:solidFill>
                      <a:schemeClr val="bg1"/>
                    </a:solidFill>
                  </a:rPr>
                  <a:t>integration</a:t>
                </a:r>
                <a:endParaRPr lang="de-CH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0" name="Textfeld 159">
                <a:extLst>
                  <a:ext uri="{FF2B5EF4-FFF2-40B4-BE49-F238E27FC236}">
                    <a16:creationId xmlns:a16="http://schemas.microsoft.com/office/drawing/2014/main" id="{2A04FC4C-7010-4B23-845A-C91EC41C96F5}"/>
                  </a:ext>
                </a:extLst>
              </p:cNvPr>
              <p:cNvSpPr txBox="1"/>
              <p:nvPr/>
            </p:nvSpPr>
            <p:spPr>
              <a:xfrm>
                <a:off x="174961" y="1020392"/>
                <a:ext cx="204607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CH" sz="1600" dirty="0" err="1">
                    <a:solidFill>
                      <a:schemeClr val="bg1"/>
                    </a:solidFill>
                  </a:rPr>
                  <a:t>interconnection</a:t>
                </a:r>
                <a:r>
                  <a:rPr lang="de-CH" sz="1600" dirty="0">
                    <a:solidFill>
                      <a:schemeClr val="bg1"/>
                    </a:solidFill>
                  </a:rPr>
                  <a:t> </a:t>
                </a:r>
                <a:r>
                  <a:rPr lang="de-CH" sz="1600" dirty="0" err="1">
                    <a:solidFill>
                      <a:schemeClr val="bg1"/>
                    </a:solidFill>
                  </a:rPr>
                  <a:t>of</a:t>
                </a:r>
                <a:br>
                  <a:rPr lang="de-CH" sz="1600" dirty="0">
                    <a:solidFill>
                      <a:schemeClr val="bg1"/>
                    </a:solidFill>
                  </a:rPr>
                </a:br>
                <a:r>
                  <a:rPr lang="de-CH" sz="1600" dirty="0" err="1">
                    <a:solidFill>
                      <a:schemeClr val="bg1"/>
                    </a:solidFill>
                  </a:rPr>
                  <a:t>many</a:t>
                </a:r>
                <a:r>
                  <a:rPr lang="de-CH" sz="1600" dirty="0">
                    <a:solidFill>
                      <a:schemeClr val="bg1"/>
                    </a:solidFill>
                  </a:rPr>
                  <a:t> different </a:t>
                </a:r>
                <a:r>
                  <a:rPr lang="de-CH" sz="1600" dirty="0" err="1">
                    <a:solidFill>
                      <a:schemeClr val="bg1"/>
                    </a:solidFill>
                  </a:rPr>
                  <a:t>players</a:t>
                </a:r>
                <a:endParaRPr lang="de-CH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1" name="Textfeld 160">
                <a:extLst>
                  <a:ext uri="{FF2B5EF4-FFF2-40B4-BE49-F238E27FC236}">
                    <a16:creationId xmlns:a16="http://schemas.microsoft.com/office/drawing/2014/main" id="{3CCBEF75-E183-4DB3-B059-AFA4319B2472}"/>
                  </a:ext>
                </a:extLst>
              </p:cNvPr>
              <p:cNvSpPr txBox="1"/>
              <p:nvPr/>
            </p:nvSpPr>
            <p:spPr>
              <a:xfrm>
                <a:off x="249533" y="2423799"/>
                <a:ext cx="196682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CH" sz="1600" dirty="0" err="1">
                    <a:solidFill>
                      <a:schemeClr val="bg1"/>
                    </a:solidFill>
                  </a:rPr>
                  <a:t>connecting</a:t>
                </a:r>
                <a:r>
                  <a:rPr lang="de-CH" sz="1600" dirty="0">
                    <a:solidFill>
                      <a:schemeClr val="bg1"/>
                    </a:solidFill>
                  </a:rPr>
                  <a:t> </a:t>
                </a:r>
                <a:r>
                  <a:rPr lang="de-CH" sz="1600" dirty="0" err="1">
                    <a:solidFill>
                      <a:schemeClr val="bg1"/>
                    </a:solidFill>
                  </a:rPr>
                  <a:t>patient</a:t>
                </a:r>
                <a:r>
                  <a:rPr lang="de-CH" sz="1600" dirty="0">
                    <a:solidFill>
                      <a:schemeClr val="bg1"/>
                    </a:solidFill>
                  </a:rPr>
                  <a:t>, </a:t>
                </a:r>
                <a:br>
                  <a:rPr lang="de-CH" sz="1600" dirty="0">
                    <a:solidFill>
                      <a:schemeClr val="bg1"/>
                    </a:solidFill>
                  </a:rPr>
                </a:br>
                <a:r>
                  <a:rPr lang="de-CH" sz="1600" dirty="0" err="1">
                    <a:solidFill>
                      <a:schemeClr val="bg1"/>
                    </a:solidFill>
                  </a:rPr>
                  <a:t>doctor</a:t>
                </a:r>
                <a:r>
                  <a:rPr lang="de-CH" sz="1600" dirty="0">
                    <a:solidFill>
                      <a:schemeClr val="bg1"/>
                    </a:solidFill>
                  </a:rPr>
                  <a:t> and </a:t>
                </a:r>
                <a:r>
                  <a:rPr lang="de-CH" sz="1600" dirty="0" err="1">
                    <a:solidFill>
                      <a:schemeClr val="bg1"/>
                    </a:solidFill>
                  </a:rPr>
                  <a:t>pharmacy</a:t>
                </a:r>
                <a:endParaRPr lang="de-CH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2" name="Textfeld 161">
                <a:extLst>
                  <a:ext uri="{FF2B5EF4-FFF2-40B4-BE49-F238E27FC236}">
                    <a16:creationId xmlns:a16="http://schemas.microsoft.com/office/drawing/2014/main" id="{004B5FCC-089D-40F0-B800-69B7C7E18081}"/>
                  </a:ext>
                </a:extLst>
              </p:cNvPr>
              <p:cNvSpPr txBox="1"/>
              <p:nvPr/>
            </p:nvSpPr>
            <p:spPr>
              <a:xfrm>
                <a:off x="474007" y="3822411"/>
                <a:ext cx="174361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CH" sz="1600" dirty="0" err="1">
                    <a:solidFill>
                      <a:schemeClr val="bg1"/>
                    </a:solidFill>
                  </a:rPr>
                  <a:t>connecting</a:t>
                </a:r>
                <a:r>
                  <a:rPr lang="de-CH" sz="1600" dirty="0">
                    <a:solidFill>
                      <a:schemeClr val="bg1"/>
                    </a:solidFill>
                  </a:rPr>
                  <a:t> </a:t>
                </a:r>
                <a:r>
                  <a:rPr lang="de-CH" sz="1600" dirty="0" err="1">
                    <a:solidFill>
                      <a:schemeClr val="bg1"/>
                    </a:solidFill>
                  </a:rPr>
                  <a:t>patient</a:t>
                </a:r>
                <a:br>
                  <a:rPr lang="de-CH" sz="1600" dirty="0">
                    <a:solidFill>
                      <a:schemeClr val="bg1"/>
                    </a:solidFill>
                  </a:rPr>
                </a:br>
                <a:r>
                  <a:rPr lang="de-CH" sz="1600" dirty="0">
                    <a:solidFill>
                      <a:schemeClr val="bg1"/>
                    </a:solidFill>
                  </a:rPr>
                  <a:t>and </a:t>
                </a:r>
                <a:r>
                  <a:rPr lang="de-CH" sz="1600" dirty="0" err="1">
                    <a:solidFill>
                      <a:schemeClr val="bg1"/>
                    </a:solidFill>
                  </a:rPr>
                  <a:t>doctor</a:t>
                </a:r>
                <a:endParaRPr lang="de-CH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3" name="Textfeld 162">
                <a:extLst>
                  <a:ext uri="{FF2B5EF4-FFF2-40B4-BE49-F238E27FC236}">
                    <a16:creationId xmlns:a16="http://schemas.microsoft.com/office/drawing/2014/main" id="{0A442E8A-55FF-4216-8572-BCFD27FD48DC}"/>
                  </a:ext>
                </a:extLst>
              </p:cNvPr>
              <p:cNvSpPr txBox="1"/>
              <p:nvPr/>
            </p:nvSpPr>
            <p:spPr>
              <a:xfrm>
                <a:off x="688884" y="5221998"/>
                <a:ext cx="153157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CH" sz="1600" dirty="0" err="1">
                    <a:solidFill>
                      <a:schemeClr val="bg1"/>
                    </a:solidFill>
                  </a:rPr>
                  <a:t>connections</a:t>
                </a:r>
                <a:r>
                  <a:rPr lang="de-CH" sz="1600" dirty="0">
                    <a:solidFill>
                      <a:schemeClr val="bg1"/>
                    </a:solidFill>
                  </a:rPr>
                  <a:t> </a:t>
                </a:r>
                <a:r>
                  <a:rPr lang="de-CH" sz="1600" dirty="0" err="1">
                    <a:solidFill>
                      <a:schemeClr val="bg1"/>
                    </a:solidFill>
                  </a:rPr>
                  <a:t>for</a:t>
                </a:r>
                <a:br>
                  <a:rPr lang="de-CH" sz="1600" dirty="0">
                    <a:solidFill>
                      <a:schemeClr val="bg1"/>
                    </a:solidFill>
                  </a:rPr>
                </a:br>
                <a:r>
                  <a:rPr lang="de-CH" sz="1600" dirty="0">
                    <a:solidFill>
                      <a:schemeClr val="bg1"/>
                    </a:solidFill>
                  </a:rPr>
                  <a:t>personal </a:t>
                </a:r>
                <a:r>
                  <a:rPr lang="de-CH" sz="1600" dirty="0" err="1">
                    <a:solidFill>
                      <a:schemeClr val="bg1"/>
                    </a:solidFill>
                  </a:rPr>
                  <a:t>use</a:t>
                </a:r>
                <a:endParaRPr lang="de-CH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8864CF56-0179-4560-AB36-2E217FFF82D9}"/>
                </a:ext>
              </a:extLst>
            </p:cNvPr>
            <p:cNvGrpSpPr/>
            <p:nvPr/>
          </p:nvGrpSpPr>
          <p:grpSpPr>
            <a:xfrm>
              <a:off x="2387161" y="5657515"/>
              <a:ext cx="8584056" cy="646331"/>
              <a:chOff x="2387161" y="5912695"/>
              <a:chExt cx="8584056" cy="646331"/>
            </a:xfrm>
          </p:grpSpPr>
          <p:cxnSp>
            <p:nvCxnSpPr>
              <p:cNvPr id="7" name="Gerade Verbindung mit Pfeil 6">
                <a:extLst>
                  <a:ext uri="{FF2B5EF4-FFF2-40B4-BE49-F238E27FC236}">
                    <a16:creationId xmlns:a16="http://schemas.microsoft.com/office/drawing/2014/main" id="{CD6B3F0C-A522-43D6-A6F0-B35FB1D30F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7161" y="6223000"/>
                <a:ext cx="6877050" cy="0"/>
              </a:xfrm>
              <a:prstGeom prst="straightConnector1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r Verbinder 22">
                <a:extLst>
                  <a:ext uri="{FF2B5EF4-FFF2-40B4-BE49-F238E27FC236}">
                    <a16:creationId xmlns:a16="http://schemas.microsoft.com/office/drawing/2014/main" id="{9332E636-AEEE-48AB-B2E1-E0D854A0002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05270" y="6212040"/>
                <a:ext cx="0" cy="205138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r Verbinder 24">
                <a:extLst>
                  <a:ext uri="{FF2B5EF4-FFF2-40B4-BE49-F238E27FC236}">
                    <a16:creationId xmlns:a16="http://schemas.microsoft.com/office/drawing/2014/main" id="{009D2C10-3805-4C7D-95E7-461D3C3B470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16324" y="6212040"/>
                <a:ext cx="0" cy="205138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r Verbinder 25">
                <a:extLst>
                  <a:ext uri="{FF2B5EF4-FFF2-40B4-BE49-F238E27FC236}">
                    <a16:creationId xmlns:a16="http://schemas.microsoft.com/office/drawing/2014/main" id="{2351A6FB-5A0C-4500-BBB7-3C37C7032D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41282" y="6212040"/>
                <a:ext cx="0" cy="205138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r Verbinder 26">
                <a:extLst>
                  <a:ext uri="{FF2B5EF4-FFF2-40B4-BE49-F238E27FC236}">
                    <a16:creationId xmlns:a16="http://schemas.microsoft.com/office/drawing/2014/main" id="{4A8A29C2-16BB-45D4-B782-2660A85D548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56186" y="6212040"/>
                <a:ext cx="0" cy="205138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Textfeld 155">
                <a:extLst>
                  <a:ext uri="{FF2B5EF4-FFF2-40B4-BE49-F238E27FC236}">
                    <a16:creationId xmlns:a16="http://schemas.microsoft.com/office/drawing/2014/main" id="{EF000A50-EB2F-4837-9826-EF37108B7251}"/>
                  </a:ext>
                </a:extLst>
              </p:cNvPr>
              <p:cNvSpPr txBox="1"/>
              <p:nvPr/>
            </p:nvSpPr>
            <p:spPr>
              <a:xfrm>
                <a:off x="9264211" y="5912695"/>
                <a:ext cx="170700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b="1" dirty="0">
                    <a:solidFill>
                      <a:schemeClr val="bg1"/>
                    </a:solidFill>
                  </a:rPr>
                  <a:t># </a:t>
                </a:r>
                <a:r>
                  <a:rPr lang="de-CH" b="1" dirty="0" err="1">
                    <a:solidFill>
                      <a:schemeClr val="bg1"/>
                    </a:solidFill>
                  </a:rPr>
                  <a:t>of</a:t>
                </a:r>
                <a:r>
                  <a:rPr lang="de-CH" b="1" dirty="0">
                    <a:solidFill>
                      <a:schemeClr val="bg1"/>
                    </a:solidFill>
                  </a:rPr>
                  <a:t> </a:t>
                </a:r>
                <a:r>
                  <a:rPr lang="de-CH" b="1" dirty="0" err="1">
                    <a:solidFill>
                      <a:schemeClr val="bg1"/>
                    </a:solidFill>
                  </a:rPr>
                  <a:t>connected</a:t>
                </a:r>
                <a:r>
                  <a:rPr lang="de-CH" b="1" dirty="0">
                    <a:solidFill>
                      <a:schemeClr val="bg1"/>
                    </a:solidFill>
                  </a:rPr>
                  <a:t> </a:t>
                </a:r>
                <a:br>
                  <a:rPr lang="de-CH" b="1" dirty="0">
                    <a:solidFill>
                      <a:schemeClr val="bg1"/>
                    </a:solidFill>
                  </a:rPr>
                </a:br>
                <a:r>
                  <a:rPr lang="de-CH" b="1" dirty="0" err="1">
                    <a:solidFill>
                      <a:schemeClr val="bg1"/>
                    </a:solidFill>
                  </a:rPr>
                  <a:t>participants</a:t>
                </a:r>
                <a:r>
                  <a:rPr lang="de-CH" b="1" dirty="0">
                    <a:solidFill>
                      <a:schemeClr val="bg1"/>
                    </a:solidFill>
                  </a:rPr>
                  <a:t> (m)</a:t>
                </a:r>
              </a:p>
            </p:txBody>
          </p:sp>
          <p:sp>
            <p:nvSpPr>
              <p:cNvPr id="164" name="Textfeld 163">
                <a:extLst>
                  <a:ext uri="{FF2B5EF4-FFF2-40B4-BE49-F238E27FC236}">
                    <a16:creationId xmlns:a16="http://schemas.microsoft.com/office/drawing/2014/main" id="{C05B8B89-6F33-419B-BA71-D42DADE42C75}"/>
                  </a:ext>
                </a:extLst>
              </p:cNvPr>
              <p:cNvSpPr txBox="1"/>
              <p:nvPr/>
            </p:nvSpPr>
            <p:spPr>
              <a:xfrm>
                <a:off x="3365267" y="6273824"/>
                <a:ext cx="2632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sz="1200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165" name="Textfeld 164">
                <a:extLst>
                  <a:ext uri="{FF2B5EF4-FFF2-40B4-BE49-F238E27FC236}">
                    <a16:creationId xmlns:a16="http://schemas.microsoft.com/office/drawing/2014/main" id="{FF221194-EC97-416E-99AD-5E29A018810A}"/>
                  </a:ext>
                </a:extLst>
              </p:cNvPr>
              <p:cNvSpPr txBox="1"/>
              <p:nvPr/>
            </p:nvSpPr>
            <p:spPr>
              <a:xfrm>
                <a:off x="4455888" y="6273824"/>
                <a:ext cx="2632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sz="1200" b="1" dirty="0">
                    <a:solidFill>
                      <a:schemeClr val="bg1"/>
                    </a:solidFill>
                  </a:rPr>
                  <a:t>5</a:t>
                </a:r>
              </a:p>
            </p:txBody>
          </p:sp>
          <p:sp>
            <p:nvSpPr>
              <p:cNvPr id="166" name="Textfeld 165">
                <a:extLst>
                  <a:ext uri="{FF2B5EF4-FFF2-40B4-BE49-F238E27FC236}">
                    <a16:creationId xmlns:a16="http://schemas.microsoft.com/office/drawing/2014/main" id="{8194796F-2424-4096-8916-373291321D29}"/>
                  </a:ext>
                </a:extLst>
              </p:cNvPr>
              <p:cNvSpPr txBox="1"/>
              <p:nvPr/>
            </p:nvSpPr>
            <p:spPr>
              <a:xfrm>
                <a:off x="5533911" y="6273824"/>
                <a:ext cx="3417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sz="1200" b="1" dirty="0">
                    <a:solidFill>
                      <a:schemeClr val="bg1"/>
                    </a:solidFill>
                  </a:rPr>
                  <a:t>10</a:t>
                </a:r>
              </a:p>
            </p:txBody>
          </p:sp>
          <p:sp>
            <p:nvSpPr>
              <p:cNvPr id="167" name="Textfeld 166">
                <a:extLst>
                  <a:ext uri="{FF2B5EF4-FFF2-40B4-BE49-F238E27FC236}">
                    <a16:creationId xmlns:a16="http://schemas.microsoft.com/office/drawing/2014/main" id="{CD2FD7E6-462A-4152-A608-43B794E19A34}"/>
                  </a:ext>
                </a:extLst>
              </p:cNvPr>
              <p:cNvSpPr txBox="1"/>
              <p:nvPr/>
            </p:nvSpPr>
            <p:spPr>
              <a:xfrm>
                <a:off x="6552369" y="6273824"/>
                <a:ext cx="3417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sz="1200" b="1" dirty="0">
                    <a:solidFill>
                      <a:schemeClr val="bg1"/>
                    </a:solidFill>
                  </a:rPr>
                  <a:t>50</a:t>
                </a:r>
              </a:p>
            </p:txBody>
          </p:sp>
          <p:sp>
            <p:nvSpPr>
              <p:cNvPr id="168" name="Textfeld 167">
                <a:extLst>
                  <a:ext uri="{FF2B5EF4-FFF2-40B4-BE49-F238E27FC236}">
                    <a16:creationId xmlns:a16="http://schemas.microsoft.com/office/drawing/2014/main" id="{EFA5D790-8623-46CB-AE98-52BE37D67B72}"/>
                  </a:ext>
                </a:extLst>
              </p:cNvPr>
              <p:cNvSpPr txBox="1"/>
              <p:nvPr/>
            </p:nvSpPr>
            <p:spPr>
              <a:xfrm>
                <a:off x="7258929" y="6273824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sz="1200" b="1" dirty="0">
                    <a:solidFill>
                      <a:schemeClr val="bg1"/>
                    </a:solidFill>
                  </a:rPr>
                  <a:t>100</a:t>
                </a:r>
              </a:p>
            </p:txBody>
          </p:sp>
          <p:sp>
            <p:nvSpPr>
              <p:cNvPr id="170" name="Textfeld 169">
                <a:extLst>
                  <a:ext uri="{FF2B5EF4-FFF2-40B4-BE49-F238E27FC236}">
                    <a16:creationId xmlns:a16="http://schemas.microsoft.com/office/drawing/2014/main" id="{A7017297-DB28-448F-8C71-CDE44CA470D3}"/>
                  </a:ext>
                </a:extLst>
              </p:cNvPr>
              <p:cNvSpPr txBox="1"/>
              <p:nvPr/>
            </p:nvSpPr>
            <p:spPr>
              <a:xfrm>
                <a:off x="8013904" y="6273824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sz="1200" b="1" dirty="0">
                    <a:solidFill>
                      <a:schemeClr val="bg1"/>
                    </a:solidFill>
                  </a:rPr>
                  <a:t>200</a:t>
                </a:r>
              </a:p>
            </p:txBody>
          </p:sp>
          <p:sp>
            <p:nvSpPr>
              <p:cNvPr id="171" name="Textfeld 170">
                <a:extLst>
                  <a:ext uri="{FF2B5EF4-FFF2-40B4-BE49-F238E27FC236}">
                    <a16:creationId xmlns:a16="http://schemas.microsoft.com/office/drawing/2014/main" id="{D9234F4A-E23E-4AC4-A19E-32049B99EDF8}"/>
                  </a:ext>
                </a:extLst>
              </p:cNvPr>
              <p:cNvSpPr txBox="1"/>
              <p:nvPr/>
            </p:nvSpPr>
            <p:spPr>
              <a:xfrm>
                <a:off x="8748229" y="6273824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sz="1200" b="1" dirty="0">
                    <a:solidFill>
                      <a:schemeClr val="bg1"/>
                    </a:solidFill>
                  </a:rPr>
                  <a:t>300</a:t>
                </a:r>
              </a:p>
            </p:txBody>
          </p:sp>
        </p:grp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E190261B-B4BF-487F-AD57-8DF8A5DA056C}"/>
                </a:ext>
              </a:extLst>
            </p:cNvPr>
            <p:cNvSpPr/>
            <p:nvPr/>
          </p:nvSpPr>
          <p:spPr>
            <a:xfrm>
              <a:off x="2280995" y="6434087"/>
              <a:ext cx="1198648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CH" sz="1200" dirty="0">
                  <a:solidFill>
                    <a:schemeClr val="bg1">
                      <a:lumMod val="65000"/>
                    </a:schemeClr>
                  </a:solidFill>
                </a:rPr>
                <a:t>REF: </a:t>
              </a:r>
              <a:r>
                <a:rPr lang="de-CH" sz="1200" dirty="0" err="1">
                  <a:solidFill>
                    <a:schemeClr val="bg1">
                      <a:lumMod val="65000"/>
                    </a:schemeClr>
                  </a:solidFill>
                </a:rPr>
                <a:t>Choueiri</a:t>
              </a:r>
              <a:r>
                <a:rPr lang="de-CH" sz="1200" dirty="0">
                  <a:solidFill>
                    <a:schemeClr val="bg1">
                      <a:lumMod val="65000"/>
                    </a:schemeClr>
                  </a:solidFill>
                </a:rPr>
                <a:t> P., et al (2020): Future </a:t>
              </a:r>
              <a:r>
                <a:rPr lang="de-CH" sz="1200" dirty="0" err="1">
                  <a:solidFill>
                    <a:schemeClr val="bg1">
                      <a:lumMod val="65000"/>
                    </a:schemeClr>
                  </a:solidFill>
                </a:rPr>
                <a:t>of</a:t>
              </a:r>
              <a:r>
                <a:rPr lang="de-CH" sz="1200" dirty="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r>
                <a:rPr lang="de-CH" sz="1200" dirty="0" err="1">
                  <a:solidFill>
                    <a:schemeClr val="bg1">
                      <a:lumMod val="65000"/>
                    </a:schemeClr>
                  </a:solidFill>
                </a:rPr>
                <a:t>health</a:t>
              </a:r>
              <a:r>
                <a:rPr lang="de-CH" sz="1200" dirty="0">
                  <a:solidFill>
                    <a:schemeClr val="bg1">
                      <a:lumMod val="65000"/>
                    </a:schemeClr>
                  </a:solidFill>
                </a:rPr>
                <a:t> II. FOCUS (9) ROLAND BERGER    </a:t>
              </a:r>
            </a:p>
          </p:txBody>
        </p:sp>
      </p:grpSp>
      <p:sp>
        <p:nvSpPr>
          <p:cNvPr id="36" name="Flussdiagramm: Verbinder 35">
            <a:extLst>
              <a:ext uri="{FF2B5EF4-FFF2-40B4-BE49-F238E27FC236}">
                <a16:creationId xmlns:a16="http://schemas.microsoft.com/office/drawing/2014/main" id="{E5847685-3808-4D9C-98AF-E5034A352F40}"/>
              </a:ext>
            </a:extLst>
          </p:cNvPr>
          <p:cNvSpPr/>
          <p:nvPr/>
        </p:nvSpPr>
        <p:spPr>
          <a:xfrm>
            <a:off x="8860199" y="618588"/>
            <a:ext cx="171014" cy="184974"/>
          </a:xfrm>
          <a:prstGeom prst="flowChartConnector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bg1"/>
              </a:solidFill>
            </a:endParaRPr>
          </a:p>
        </p:txBody>
      </p:sp>
      <p:sp>
        <p:nvSpPr>
          <p:cNvPr id="37" name="Flussdiagramm: Verbinder 36">
            <a:extLst>
              <a:ext uri="{FF2B5EF4-FFF2-40B4-BE49-F238E27FC236}">
                <a16:creationId xmlns:a16="http://schemas.microsoft.com/office/drawing/2014/main" id="{4F676BE8-1120-4EAE-8879-3D9CDC9380B8}"/>
              </a:ext>
            </a:extLst>
          </p:cNvPr>
          <p:cNvSpPr/>
          <p:nvPr/>
        </p:nvSpPr>
        <p:spPr>
          <a:xfrm>
            <a:off x="4322070" y="3824256"/>
            <a:ext cx="171014" cy="184974"/>
          </a:xfrm>
          <a:prstGeom prst="flowChartConnector">
            <a:avLst/>
          </a:prstGeom>
          <a:solidFill>
            <a:srgbClr val="00B0F0"/>
          </a:solidFill>
          <a:ln w="31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bg1"/>
              </a:solidFill>
            </a:endParaRPr>
          </a:p>
        </p:txBody>
      </p:sp>
      <p:sp>
        <p:nvSpPr>
          <p:cNvPr id="38" name="Flussdiagramm: Verbinder 37">
            <a:extLst>
              <a:ext uri="{FF2B5EF4-FFF2-40B4-BE49-F238E27FC236}">
                <a16:creationId xmlns:a16="http://schemas.microsoft.com/office/drawing/2014/main" id="{37A6349A-492C-4CBC-9181-5DC15C66B342}"/>
              </a:ext>
            </a:extLst>
          </p:cNvPr>
          <p:cNvSpPr/>
          <p:nvPr/>
        </p:nvSpPr>
        <p:spPr>
          <a:xfrm>
            <a:off x="5549413" y="3766670"/>
            <a:ext cx="171014" cy="184974"/>
          </a:xfrm>
          <a:prstGeom prst="flowChartConnector">
            <a:avLst/>
          </a:prstGeom>
          <a:solidFill>
            <a:srgbClr val="00B0F0"/>
          </a:solidFill>
          <a:ln w="31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bg1"/>
              </a:solidFill>
            </a:endParaRPr>
          </a:p>
        </p:txBody>
      </p:sp>
      <p:sp>
        <p:nvSpPr>
          <p:cNvPr id="39" name="Flussdiagramm: Verbinder 38">
            <a:extLst>
              <a:ext uri="{FF2B5EF4-FFF2-40B4-BE49-F238E27FC236}">
                <a16:creationId xmlns:a16="http://schemas.microsoft.com/office/drawing/2014/main" id="{397B5F44-810D-40D6-9B28-39A73C484478}"/>
              </a:ext>
            </a:extLst>
          </p:cNvPr>
          <p:cNvSpPr/>
          <p:nvPr/>
        </p:nvSpPr>
        <p:spPr>
          <a:xfrm>
            <a:off x="2623080" y="2981400"/>
            <a:ext cx="171014" cy="184974"/>
          </a:xfrm>
          <a:prstGeom prst="flowChartConnector">
            <a:avLst/>
          </a:prstGeom>
          <a:solidFill>
            <a:srgbClr val="00B050"/>
          </a:solidFill>
          <a:ln w="31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bg1"/>
              </a:solidFill>
            </a:endParaRPr>
          </a:p>
        </p:txBody>
      </p:sp>
      <p:sp>
        <p:nvSpPr>
          <p:cNvPr id="40" name="Flussdiagramm: Verbinder 39">
            <a:extLst>
              <a:ext uri="{FF2B5EF4-FFF2-40B4-BE49-F238E27FC236}">
                <a16:creationId xmlns:a16="http://schemas.microsoft.com/office/drawing/2014/main" id="{CFCBC7EA-513A-4965-9478-4D05FE774199}"/>
              </a:ext>
            </a:extLst>
          </p:cNvPr>
          <p:cNvSpPr/>
          <p:nvPr/>
        </p:nvSpPr>
        <p:spPr>
          <a:xfrm>
            <a:off x="2870876" y="5099876"/>
            <a:ext cx="171014" cy="184974"/>
          </a:xfrm>
          <a:prstGeom prst="flowChartConnector">
            <a:avLst/>
          </a:prstGeom>
          <a:solidFill>
            <a:srgbClr val="00B050"/>
          </a:solidFill>
          <a:ln w="31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bg1"/>
              </a:solidFill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474D5BA3-2034-4D84-8ECC-93AD90B8DEC3}"/>
              </a:ext>
            </a:extLst>
          </p:cNvPr>
          <p:cNvSpPr txBox="1"/>
          <p:nvPr/>
        </p:nvSpPr>
        <p:spPr>
          <a:xfrm>
            <a:off x="8534183" y="754718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1000" dirty="0">
                <a:solidFill>
                  <a:schemeClr val="bg1"/>
                </a:solidFill>
              </a:rPr>
              <a:t>Ping An</a:t>
            </a:r>
            <a:br>
              <a:rPr lang="de-CH" sz="1000" dirty="0">
                <a:solidFill>
                  <a:schemeClr val="bg1"/>
                </a:solidFill>
              </a:rPr>
            </a:br>
            <a:r>
              <a:rPr lang="de-CH" sz="1000" dirty="0" err="1">
                <a:solidFill>
                  <a:schemeClr val="bg1"/>
                </a:solidFill>
              </a:rPr>
              <a:t>Good</a:t>
            </a:r>
            <a:r>
              <a:rPr lang="de-CH" sz="1000" dirty="0">
                <a:solidFill>
                  <a:schemeClr val="bg1"/>
                </a:solidFill>
              </a:rPr>
              <a:t> </a:t>
            </a:r>
            <a:r>
              <a:rPr lang="de-CH" sz="1000" dirty="0" err="1">
                <a:solidFill>
                  <a:schemeClr val="bg1"/>
                </a:solidFill>
              </a:rPr>
              <a:t>Doctor</a:t>
            </a:r>
            <a:endParaRPr lang="de-CH" sz="1000" dirty="0">
              <a:solidFill>
                <a:schemeClr val="bg1"/>
              </a:solidFill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D50CAC57-B9F9-438D-AC03-B5CEF38C3793}"/>
              </a:ext>
            </a:extLst>
          </p:cNvPr>
          <p:cNvSpPr txBox="1"/>
          <p:nvPr/>
        </p:nvSpPr>
        <p:spPr>
          <a:xfrm>
            <a:off x="5450149" y="3934214"/>
            <a:ext cx="4106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1000" dirty="0">
                <a:solidFill>
                  <a:schemeClr val="bg1"/>
                </a:solidFill>
              </a:rPr>
              <a:t>ADA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46B317C5-8293-4A65-AFD6-1FA22D7B12F8}"/>
              </a:ext>
            </a:extLst>
          </p:cNvPr>
          <p:cNvSpPr txBox="1"/>
          <p:nvPr/>
        </p:nvSpPr>
        <p:spPr>
          <a:xfrm>
            <a:off x="2463630" y="5254422"/>
            <a:ext cx="9861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00" dirty="0" err="1">
                <a:solidFill>
                  <a:schemeClr val="bg1"/>
                </a:solidFill>
              </a:rPr>
              <a:t>PatientsLikeMe</a:t>
            </a:r>
            <a:endParaRPr lang="de-CH" sz="1000" dirty="0">
              <a:solidFill>
                <a:schemeClr val="bg1"/>
              </a:solidFill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AEF0789E-3E53-496D-AA8D-46CCB59D7379}"/>
              </a:ext>
            </a:extLst>
          </p:cNvPr>
          <p:cNvSpPr txBox="1"/>
          <p:nvPr/>
        </p:nvSpPr>
        <p:spPr>
          <a:xfrm>
            <a:off x="4116563" y="3966612"/>
            <a:ext cx="604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00" dirty="0">
                <a:solidFill>
                  <a:schemeClr val="bg1"/>
                </a:solidFill>
              </a:rPr>
              <a:t>Babylon</a:t>
            </a:r>
            <a:br>
              <a:rPr lang="de-CH" sz="1000" dirty="0">
                <a:solidFill>
                  <a:schemeClr val="bg1"/>
                </a:solidFill>
              </a:rPr>
            </a:br>
            <a:r>
              <a:rPr lang="de-CH" sz="1000" dirty="0">
                <a:solidFill>
                  <a:schemeClr val="bg1"/>
                </a:solidFill>
              </a:rPr>
              <a:t>Health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96AEF92F-DA1E-4D35-B75D-EADD6AED570F}"/>
              </a:ext>
            </a:extLst>
          </p:cNvPr>
          <p:cNvSpPr txBox="1"/>
          <p:nvPr/>
        </p:nvSpPr>
        <p:spPr>
          <a:xfrm>
            <a:off x="2469304" y="3127213"/>
            <a:ext cx="4796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00" dirty="0">
                <a:solidFill>
                  <a:schemeClr val="bg1"/>
                </a:solidFill>
              </a:rPr>
              <a:t>Oscar</a:t>
            </a:r>
          </a:p>
        </p:txBody>
      </p: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52922E92-04D4-4CB3-9029-DC8408A70D9E}"/>
              </a:ext>
            </a:extLst>
          </p:cNvPr>
          <p:cNvGrpSpPr/>
          <p:nvPr/>
        </p:nvGrpSpPr>
        <p:grpSpPr>
          <a:xfrm>
            <a:off x="9314212" y="3870043"/>
            <a:ext cx="2173252" cy="1733138"/>
            <a:chOff x="9341438" y="3742989"/>
            <a:chExt cx="2173252" cy="1733138"/>
          </a:xfrm>
        </p:grpSpPr>
        <p:sp>
          <p:nvSpPr>
            <p:cNvPr id="47" name="Flussdiagramm: Verbinder 46">
              <a:extLst>
                <a:ext uri="{FF2B5EF4-FFF2-40B4-BE49-F238E27FC236}">
                  <a16:creationId xmlns:a16="http://schemas.microsoft.com/office/drawing/2014/main" id="{139147E2-4A6B-4084-B140-1B0D8433600B}"/>
                </a:ext>
              </a:extLst>
            </p:cNvPr>
            <p:cNvSpPr/>
            <p:nvPr/>
          </p:nvSpPr>
          <p:spPr>
            <a:xfrm>
              <a:off x="9341438" y="4146448"/>
              <a:ext cx="171014" cy="184974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400">
                <a:solidFill>
                  <a:schemeClr val="bg1"/>
                </a:solidFill>
              </a:endParaRPr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88C7470C-EB9E-4B0C-9BC6-A582E12B4F85}"/>
                </a:ext>
              </a:extLst>
            </p:cNvPr>
            <p:cNvSpPr txBox="1"/>
            <p:nvPr/>
          </p:nvSpPr>
          <p:spPr>
            <a:xfrm>
              <a:off x="9512452" y="4091635"/>
              <a:ext cx="8703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600" dirty="0">
                  <a:solidFill>
                    <a:schemeClr val="bg1"/>
                  </a:solidFill>
                </a:rPr>
                <a:t>EUROPE</a:t>
              </a:r>
              <a:endParaRPr lang="de-CH" sz="1100" dirty="0">
                <a:solidFill>
                  <a:schemeClr val="bg1"/>
                </a:solidFill>
              </a:endParaRPr>
            </a:p>
          </p:txBody>
        </p:sp>
        <p:sp>
          <p:nvSpPr>
            <p:cNvPr id="49" name="Flussdiagramm: Verbinder 48">
              <a:extLst>
                <a:ext uri="{FF2B5EF4-FFF2-40B4-BE49-F238E27FC236}">
                  <a16:creationId xmlns:a16="http://schemas.microsoft.com/office/drawing/2014/main" id="{3816FD54-3B8B-47D8-B453-23FE0539DE02}"/>
                </a:ext>
              </a:extLst>
            </p:cNvPr>
            <p:cNvSpPr/>
            <p:nvPr/>
          </p:nvSpPr>
          <p:spPr>
            <a:xfrm>
              <a:off x="9341438" y="4494999"/>
              <a:ext cx="171014" cy="184974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400">
                <a:solidFill>
                  <a:schemeClr val="bg1"/>
                </a:solidFill>
              </a:endParaRPr>
            </a:p>
          </p:txBody>
        </p: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1233F94A-FB1F-4A01-B3CF-AEC1491713F3}"/>
                </a:ext>
              </a:extLst>
            </p:cNvPr>
            <p:cNvSpPr txBox="1"/>
            <p:nvPr/>
          </p:nvSpPr>
          <p:spPr>
            <a:xfrm>
              <a:off x="9512452" y="4440281"/>
              <a:ext cx="10165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600" dirty="0">
                  <a:solidFill>
                    <a:schemeClr val="bg1"/>
                  </a:solidFill>
                </a:rPr>
                <a:t>P.R.CHINA</a:t>
              </a:r>
              <a:endParaRPr lang="de-CH" sz="1100" dirty="0">
                <a:solidFill>
                  <a:schemeClr val="bg1"/>
                </a:solidFill>
              </a:endParaRPr>
            </a:p>
          </p:txBody>
        </p:sp>
        <p:sp>
          <p:nvSpPr>
            <p:cNvPr id="51" name="Flussdiagramm: Verbinder 50">
              <a:extLst>
                <a:ext uri="{FF2B5EF4-FFF2-40B4-BE49-F238E27FC236}">
                  <a16:creationId xmlns:a16="http://schemas.microsoft.com/office/drawing/2014/main" id="{A49AA5A6-0037-49E2-9E4A-B7F0690961F9}"/>
                </a:ext>
              </a:extLst>
            </p:cNvPr>
            <p:cNvSpPr/>
            <p:nvPr/>
          </p:nvSpPr>
          <p:spPr>
            <a:xfrm>
              <a:off x="9341438" y="3797897"/>
              <a:ext cx="171014" cy="184974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400">
                <a:solidFill>
                  <a:schemeClr val="bg1"/>
                </a:solidFill>
              </a:endParaRPr>
            </a:p>
          </p:txBody>
        </p: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0A8C663E-EE5A-4A48-9E53-7E57102558AF}"/>
                </a:ext>
              </a:extLst>
            </p:cNvPr>
            <p:cNvSpPr txBox="1"/>
            <p:nvPr/>
          </p:nvSpPr>
          <p:spPr>
            <a:xfrm>
              <a:off x="9512452" y="3742989"/>
              <a:ext cx="6820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600" dirty="0">
                  <a:solidFill>
                    <a:schemeClr val="bg1"/>
                  </a:solidFill>
                </a:rPr>
                <a:t>U.S.A.</a:t>
              </a:r>
              <a:endParaRPr lang="de-CH" sz="1100" dirty="0">
                <a:solidFill>
                  <a:schemeClr val="bg1"/>
                </a:solidFill>
              </a:endParaRPr>
            </a:p>
          </p:txBody>
        </p:sp>
        <p:sp>
          <p:nvSpPr>
            <p:cNvPr id="53" name="Flussdiagramm: Verbinder 52">
              <a:extLst>
                <a:ext uri="{FF2B5EF4-FFF2-40B4-BE49-F238E27FC236}">
                  <a16:creationId xmlns:a16="http://schemas.microsoft.com/office/drawing/2014/main" id="{097437C8-67D2-4F36-B04A-73DF0FB0A0A3}"/>
                </a:ext>
              </a:extLst>
            </p:cNvPr>
            <p:cNvSpPr/>
            <p:nvPr/>
          </p:nvSpPr>
          <p:spPr>
            <a:xfrm>
              <a:off x="9341438" y="4843550"/>
              <a:ext cx="171014" cy="184974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400">
                <a:solidFill>
                  <a:schemeClr val="bg1"/>
                </a:solidFill>
              </a:endParaRPr>
            </a:p>
          </p:txBody>
        </p:sp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4DB54BED-0403-426F-8B03-891D9878367A}"/>
                </a:ext>
              </a:extLst>
            </p:cNvPr>
            <p:cNvSpPr txBox="1"/>
            <p:nvPr/>
          </p:nvSpPr>
          <p:spPr>
            <a:xfrm>
              <a:off x="9512452" y="4788927"/>
              <a:ext cx="13079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600" dirty="0">
                  <a:solidFill>
                    <a:schemeClr val="bg1"/>
                  </a:solidFill>
                </a:rPr>
                <a:t>MIDDLE EAST</a:t>
              </a:r>
              <a:endParaRPr lang="de-CH" sz="1100" dirty="0">
                <a:solidFill>
                  <a:schemeClr val="bg1"/>
                </a:solidFill>
              </a:endParaRPr>
            </a:p>
          </p:txBody>
        </p:sp>
        <p:sp>
          <p:nvSpPr>
            <p:cNvPr id="55" name="Flussdiagramm: Verbinder 54">
              <a:extLst>
                <a:ext uri="{FF2B5EF4-FFF2-40B4-BE49-F238E27FC236}">
                  <a16:creationId xmlns:a16="http://schemas.microsoft.com/office/drawing/2014/main" id="{347D1E9F-D037-4724-B1AD-D99938472C4E}"/>
                </a:ext>
              </a:extLst>
            </p:cNvPr>
            <p:cNvSpPr/>
            <p:nvPr/>
          </p:nvSpPr>
          <p:spPr>
            <a:xfrm>
              <a:off x="9341438" y="5192102"/>
              <a:ext cx="171014" cy="184974"/>
            </a:xfrm>
            <a:prstGeom prst="flowChartConnector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CH" sz="2400">
                <a:solidFill>
                  <a:schemeClr val="bg1"/>
                </a:solidFill>
              </a:endParaRPr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2CD19B63-45BB-46D6-9A93-F8A507BD8E96}"/>
                </a:ext>
              </a:extLst>
            </p:cNvPr>
            <p:cNvSpPr txBox="1"/>
            <p:nvPr/>
          </p:nvSpPr>
          <p:spPr>
            <a:xfrm>
              <a:off x="9512451" y="5137573"/>
              <a:ext cx="20022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600" dirty="0">
                  <a:solidFill>
                    <a:schemeClr val="bg1"/>
                  </a:solidFill>
                </a:rPr>
                <a:t>OTHERS, </a:t>
              </a:r>
              <a:r>
                <a:rPr lang="de-CH" sz="1200" i="1" dirty="0">
                  <a:solidFill>
                    <a:schemeClr val="bg1"/>
                  </a:solidFill>
                </a:rPr>
                <a:t>not </a:t>
              </a:r>
              <a:r>
                <a:rPr lang="de-CH" sz="1200" i="1" dirty="0" err="1">
                  <a:solidFill>
                    <a:schemeClr val="bg1"/>
                  </a:solidFill>
                </a:rPr>
                <a:t>part</a:t>
              </a:r>
              <a:r>
                <a:rPr lang="de-CH" sz="1200" i="1" dirty="0">
                  <a:solidFill>
                    <a:schemeClr val="bg1"/>
                  </a:solidFill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</a:rPr>
                <a:t>of</a:t>
              </a:r>
              <a:r>
                <a:rPr lang="de-CH" sz="1200" i="1" dirty="0">
                  <a:solidFill>
                    <a:schemeClr val="bg1"/>
                  </a:solidFill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</a:rPr>
                <a:t>study</a:t>
              </a:r>
              <a:endParaRPr lang="de-CH" sz="11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588C532A-013D-41A8-9455-C059A9689F59}"/>
              </a:ext>
            </a:extLst>
          </p:cNvPr>
          <p:cNvGrpSpPr/>
          <p:nvPr/>
        </p:nvGrpSpPr>
        <p:grpSpPr>
          <a:xfrm>
            <a:off x="2327044" y="655436"/>
            <a:ext cx="6617750" cy="5013993"/>
            <a:chOff x="2327041" y="956365"/>
            <a:chExt cx="6617750" cy="5013993"/>
          </a:xfrm>
        </p:grpSpPr>
        <p:sp>
          <p:nvSpPr>
            <p:cNvPr id="58" name="Flussdiagramm: Verbinder 57">
              <a:extLst>
                <a:ext uri="{FF2B5EF4-FFF2-40B4-BE49-F238E27FC236}">
                  <a16:creationId xmlns:a16="http://schemas.microsoft.com/office/drawing/2014/main" id="{71DD7749-3ABB-4622-98A3-703F5C2E79C8}"/>
                </a:ext>
              </a:extLst>
            </p:cNvPr>
            <p:cNvSpPr/>
            <p:nvPr/>
          </p:nvSpPr>
          <p:spPr>
            <a:xfrm>
              <a:off x="2574220" y="2338351"/>
              <a:ext cx="171014" cy="184974"/>
            </a:xfrm>
            <a:prstGeom prst="flowChartConnector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59" name="Flussdiagramm: Verbinder 58">
              <a:extLst>
                <a:ext uri="{FF2B5EF4-FFF2-40B4-BE49-F238E27FC236}">
                  <a16:creationId xmlns:a16="http://schemas.microsoft.com/office/drawing/2014/main" id="{AFB839D8-41BD-4879-81AF-B9C2A5793E5C}"/>
                </a:ext>
              </a:extLst>
            </p:cNvPr>
            <p:cNvSpPr/>
            <p:nvPr/>
          </p:nvSpPr>
          <p:spPr>
            <a:xfrm>
              <a:off x="2887163" y="2668745"/>
              <a:ext cx="171014" cy="184974"/>
            </a:xfrm>
            <a:prstGeom prst="flowChartConnector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60" name="Flussdiagramm: Verbinder 59">
              <a:extLst>
                <a:ext uri="{FF2B5EF4-FFF2-40B4-BE49-F238E27FC236}">
                  <a16:creationId xmlns:a16="http://schemas.microsoft.com/office/drawing/2014/main" id="{D2FB6FD6-1E3D-477C-A964-9581414FDD28}"/>
                </a:ext>
              </a:extLst>
            </p:cNvPr>
            <p:cNvSpPr/>
            <p:nvPr/>
          </p:nvSpPr>
          <p:spPr>
            <a:xfrm>
              <a:off x="3948147" y="2120803"/>
              <a:ext cx="171014" cy="184974"/>
            </a:xfrm>
            <a:prstGeom prst="flowChartConnector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61" name="Flussdiagramm: Verbinder 60">
              <a:extLst>
                <a:ext uri="{FF2B5EF4-FFF2-40B4-BE49-F238E27FC236}">
                  <a16:creationId xmlns:a16="http://schemas.microsoft.com/office/drawing/2014/main" id="{80BBB01A-195E-42E1-8A52-A16FD74A03A0}"/>
                </a:ext>
              </a:extLst>
            </p:cNvPr>
            <p:cNvSpPr/>
            <p:nvPr/>
          </p:nvSpPr>
          <p:spPr>
            <a:xfrm>
              <a:off x="3487457" y="3070104"/>
              <a:ext cx="171014" cy="184974"/>
            </a:xfrm>
            <a:prstGeom prst="flowChartConnector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62" name="Flussdiagramm: Verbinder 61">
              <a:extLst>
                <a:ext uri="{FF2B5EF4-FFF2-40B4-BE49-F238E27FC236}">
                  <a16:creationId xmlns:a16="http://schemas.microsoft.com/office/drawing/2014/main" id="{DA523BED-20E0-403A-9E8F-01FA07F3884E}"/>
                </a:ext>
              </a:extLst>
            </p:cNvPr>
            <p:cNvSpPr/>
            <p:nvPr/>
          </p:nvSpPr>
          <p:spPr>
            <a:xfrm>
              <a:off x="4094730" y="3220177"/>
              <a:ext cx="171014" cy="184974"/>
            </a:xfrm>
            <a:prstGeom prst="flowChartConnector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63" name="Flussdiagramm: Verbinder 62">
              <a:extLst>
                <a:ext uri="{FF2B5EF4-FFF2-40B4-BE49-F238E27FC236}">
                  <a16:creationId xmlns:a16="http://schemas.microsoft.com/office/drawing/2014/main" id="{7A5DAD25-CB36-48DB-B276-E2CA0B1885BE}"/>
                </a:ext>
              </a:extLst>
            </p:cNvPr>
            <p:cNvSpPr/>
            <p:nvPr/>
          </p:nvSpPr>
          <p:spPr>
            <a:xfrm>
              <a:off x="4848587" y="3007282"/>
              <a:ext cx="171014" cy="184974"/>
            </a:xfrm>
            <a:prstGeom prst="flowChartConnector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64" name="Flussdiagramm: Verbinder 63">
              <a:extLst>
                <a:ext uri="{FF2B5EF4-FFF2-40B4-BE49-F238E27FC236}">
                  <a16:creationId xmlns:a16="http://schemas.microsoft.com/office/drawing/2014/main" id="{FF5F508D-3B3E-4FD1-8002-02B2097636BC}"/>
                </a:ext>
              </a:extLst>
            </p:cNvPr>
            <p:cNvSpPr/>
            <p:nvPr/>
          </p:nvSpPr>
          <p:spPr>
            <a:xfrm>
              <a:off x="5476801" y="3192256"/>
              <a:ext cx="171014" cy="184974"/>
            </a:xfrm>
            <a:prstGeom prst="flowChartConnector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65" name="Flussdiagramm: Verbinder 64">
              <a:extLst>
                <a:ext uri="{FF2B5EF4-FFF2-40B4-BE49-F238E27FC236}">
                  <a16:creationId xmlns:a16="http://schemas.microsoft.com/office/drawing/2014/main" id="{3762A621-483F-4486-9FE2-529608F67C90}"/>
                </a:ext>
              </a:extLst>
            </p:cNvPr>
            <p:cNvSpPr/>
            <p:nvPr/>
          </p:nvSpPr>
          <p:spPr>
            <a:xfrm>
              <a:off x="3236171" y="3565695"/>
              <a:ext cx="171014" cy="184974"/>
            </a:xfrm>
            <a:prstGeom prst="flowChartConnector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66" name="Flussdiagramm: Verbinder 65">
              <a:extLst>
                <a:ext uri="{FF2B5EF4-FFF2-40B4-BE49-F238E27FC236}">
                  <a16:creationId xmlns:a16="http://schemas.microsoft.com/office/drawing/2014/main" id="{8FC175A6-6DCA-4EFA-86D8-95CB83D0A335}"/>
                </a:ext>
              </a:extLst>
            </p:cNvPr>
            <p:cNvSpPr/>
            <p:nvPr/>
          </p:nvSpPr>
          <p:spPr>
            <a:xfrm>
              <a:off x="4883486" y="3761139"/>
              <a:ext cx="171014" cy="184974"/>
            </a:xfrm>
            <a:prstGeom prst="flowChartConnector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67" name="Flussdiagramm: Verbinder 66">
              <a:extLst>
                <a:ext uri="{FF2B5EF4-FFF2-40B4-BE49-F238E27FC236}">
                  <a16:creationId xmlns:a16="http://schemas.microsoft.com/office/drawing/2014/main" id="{5AFE56D4-8E70-4175-8458-46B0934491F5}"/>
                </a:ext>
              </a:extLst>
            </p:cNvPr>
            <p:cNvSpPr/>
            <p:nvPr/>
          </p:nvSpPr>
          <p:spPr>
            <a:xfrm>
              <a:off x="3417655" y="5631820"/>
              <a:ext cx="171014" cy="184974"/>
            </a:xfrm>
            <a:prstGeom prst="flowChartConnector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68" name="Flussdiagramm: Verbinder 67">
              <a:extLst>
                <a:ext uri="{FF2B5EF4-FFF2-40B4-BE49-F238E27FC236}">
                  <a16:creationId xmlns:a16="http://schemas.microsoft.com/office/drawing/2014/main" id="{EE7B2657-6144-473D-B969-154C7C06D006}"/>
                </a:ext>
              </a:extLst>
            </p:cNvPr>
            <p:cNvSpPr/>
            <p:nvPr/>
          </p:nvSpPr>
          <p:spPr>
            <a:xfrm>
              <a:off x="4076358" y="4107822"/>
              <a:ext cx="171014" cy="184974"/>
            </a:xfrm>
            <a:prstGeom prst="flowChartConnector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69" name="Flussdiagramm: Verbinder 68">
              <a:extLst>
                <a:ext uri="{FF2B5EF4-FFF2-40B4-BE49-F238E27FC236}">
                  <a16:creationId xmlns:a16="http://schemas.microsoft.com/office/drawing/2014/main" id="{FF71EEFC-DEA0-4679-BA72-D4394DF01F3B}"/>
                </a:ext>
              </a:extLst>
            </p:cNvPr>
            <p:cNvSpPr/>
            <p:nvPr/>
          </p:nvSpPr>
          <p:spPr>
            <a:xfrm>
              <a:off x="4739231" y="4297448"/>
              <a:ext cx="171014" cy="184974"/>
            </a:xfrm>
            <a:prstGeom prst="flowChartConnector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70" name="Flussdiagramm: Verbinder 69">
              <a:extLst>
                <a:ext uri="{FF2B5EF4-FFF2-40B4-BE49-F238E27FC236}">
                  <a16:creationId xmlns:a16="http://schemas.microsoft.com/office/drawing/2014/main" id="{E4843315-465D-4B91-B851-DFF16D9ACED9}"/>
                </a:ext>
              </a:extLst>
            </p:cNvPr>
            <p:cNvSpPr/>
            <p:nvPr/>
          </p:nvSpPr>
          <p:spPr>
            <a:xfrm>
              <a:off x="5349994" y="4475441"/>
              <a:ext cx="171014" cy="184974"/>
            </a:xfrm>
            <a:prstGeom prst="flowChartConnector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71" name="Flussdiagramm: Verbinder 70">
              <a:extLst>
                <a:ext uri="{FF2B5EF4-FFF2-40B4-BE49-F238E27FC236}">
                  <a16:creationId xmlns:a16="http://schemas.microsoft.com/office/drawing/2014/main" id="{F1F33BB5-7FC4-4060-B85C-9AC8749CAF72}"/>
                </a:ext>
              </a:extLst>
            </p:cNvPr>
            <p:cNvSpPr/>
            <p:nvPr/>
          </p:nvSpPr>
          <p:spPr>
            <a:xfrm>
              <a:off x="6295805" y="4569674"/>
              <a:ext cx="171014" cy="184974"/>
            </a:xfrm>
            <a:prstGeom prst="flowChartConnector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72" name="Flussdiagramm: Verbinder 71">
              <a:extLst>
                <a:ext uri="{FF2B5EF4-FFF2-40B4-BE49-F238E27FC236}">
                  <a16:creationId xmlns:a16="http://schemas.microsoft.com/office/drawing/2014/main" id="{1AE94A7B-3D7A-467C-996D-4F9E80C8CF57}"/>
                </a:ext>
              </a:extLst>
            </p:cNvPr>
            <p:cNvSpPr/>
            <p:nvPr/>
          </p:nvSpPr>
          <p:spPr>
            <a:xfrm>
              <a:off x="6896098" y="4911701"/>
              <a:ext cx="171014" cy="184974"/>
            </a:xfrm>
            <a:prstGeom prst="flowChartConnector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73" name="Flussdiagramm: Verbinder 72">
              <a:extLst>
                <a:ext uri="{FF2B5EF4-FFF2-40B4-BE49-F238E27FC236}">
                  <a16:creationId xmlns:a16="http://schemas.microsoft.com/office/drawing/2014/main" id="{060756D2-BA8D-43B2-8390-A19F40BCD16C}"/>
                </a:ext>
              </a:extLst>
            </p:cNvPr>
            <p:cNvSpPr/>
            <p:nvPr/>
          </p:nvSpPr>
          <p:spPr>
            <a:xfrm>
              <a:off x="6281845" y="5246749"/>
              <a:ext cx="171014" cy="184974"/>
            </a:xfrm>
            <a:prstGeom prst="flowChartConnector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74" name="Flussdiagramm: Verbinder 73">
              <a:extLst>
                <a:ext uri="{FF2B5EF4-FFF2-40B4-BE49-F238E27FC236}">
                  <a16:creationId xmlns:a16="http://schemas.microsoft.com/office/drawing/2014/main" id="{C4B92943-F226-4A41-971A-ECA15DE80D03}"/>
                </a:ext>
              </a:extLst>
            </p:cNvPr>
            <p:cNvSpPr/>
            <p:nvPr/>
          </p:nvSpPr>
          <p:spPr>
            <a:xfrm>
              <a:off x="5660611" y="5309570"/>
              <a:ext cx="171014" cy="184974"/>
            </a:xfrm>
            <a:prstGeom prst="flowChartConnector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75" name="Flussdiagramm: Verbinder 74">
              <a:extLst>
                <a:ext uri="{FF2B5EF4-FFF2-40B4-BE49-F238E27FC236}">
                  <a16:creationId xmlns:a16="http://schemas.microsoft.com/office/drawing/2014/main" id="{21441A7D-0DE7-41E8-90D2-46BFC74D4ED9}"/>
                </a:ext>
              </a:extLst>
            </p:cNvPr>
            <p:cNvSpPr/>
            <p:nvPr/>
          </p:nvSpPr>
          <p:spPr>
            <a:xfrm>
              <a:off x="4798562" y="4978013"/>
              <a:ext cx="171014" cy="184974"/>
            </a:xfrm>
            <a:prstGeom prst="flowChartConnector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76" name="Flussdiagramm: Verbinder 75">
              <a:extLst>
                <a:ext uri="{FF2B5EF4-FFF2-40B4-BE49-F238E27FC236}">
                  <a16:creationId xmlns:a16="http://schemas.microsoft.com/office/drawing/2014/main" id="{0DAE7B2A-1AC7-413D-9EE5-E0EFC31BD9B6}"/>
                </a:ext>
              </a:extLst>
            </p:cNvPr>
            <p:cNvSpPr/>
            <p:nvPr/>
          </p:nvSpPr>
          <p:spPr>
            <a:xfrm>
              <a:off x="4512375" y="5400312"/>
              <a:ext cx="171014" cy="184974"/>
            </a:xfrm>
            <a:prstGeom prst="flowChartConnector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77" name="Flussdiagramm: Verbinder 76">
              <a:extLst>
                <a:ext uri="{FF2B5EF4-FFF2-40B4-BE49-F238E27FC236}">
                  <a16:creationId xmlns:a16="http://schemas.microsoft.com/office/drawing/2014/main" id="{E86B448E-6A7C-4B55-93D0-FF3F1DE70608}"/>
                </a:ext>
              </a:extLst>
            </p:cNvPr>
            <p:cNvSpPr/>
            <p:nvPr/>
          </p:nvSpPr>
          <p:spPr>
            <a:xfrm>
              <a:off x="3409511" y="4971032"/>
              <a:ext cx="171014" cy="184974"/>
            </a:xfrm>
            <a:prstGeom prst="flowChartConnector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78" name="Flussdiagramm: Verbinder 77">
              <a:extLst>
                <a:ext uri="{FF2B5EF4-FFF2-40B4-BE49-F238E27FC236}">
                  <a16:creationId xmlns:a16="http://schemas.microsoft.com/office/drawing/2014/main" id="{3FB6A9D9-E25F-4686-A400-D12D37766DED}"/>
                </a:ext>
              </a:extLst>
            </p:cNvPr>
            <p:cNvSpPr/>
            <p:nvPr/>
          </p:nvSpPr>
          <p:spPr>
            <a:xfrm>
              <a:off x="2573544" y="5232208"/>
              <a:ext cx="171014" cy="184974"/>
            </a:xfrm>
            <a:prstGeom prst="flowChartConnector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79" name="Flussdiagramm: Verbinder 78">
              <a:extLst>
                <a:ext uri="{FF2B5EF4-FFF2-40B4-BE49-F238E27FC236}">
                  <a16:creationId xmlns:a16="http://schemas.microsoft.com/office/drawing/2014/main" id="{AC53C4CD-16E9-4CC7-8A6E-CDE29BBD4101}"/>
                </a:ext>
              </a:extLst>
            </p:cNvPr>
            <p:cNvSpPr/>
            <p:nvPr/>
          </p:nvSpPr>
          <p:spPr>
            <a:xfrm>
              <a:off x="3597976" y="4241607"/>
              <a:ext cx="171014" cy="184974"/>
            </a:xfrm>
            <a:prstGeom prst="flowChartConnector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80" name="Flussdiagramm: Verbinder 79">
              <a:extLst>
                <a:ext uri="{FF2B5EF4-FFF2-40B4-BE49-F238E27FC236}">
                  <a16:creationId xmlns:a16="http://schemas.microsoft.com/office/drawing/2014/main" id="{6639A3D4-E891-4878-BE28-3C35B90F4CAD}"/>
                </a:ext>
              </a:extLst>
            </p:cNvPr>
            <p:cNvSpPr/>
            <p:nvPr/>
          </p:nvSpPr>
          <p:spPr>
            <a:xfrm>
              <a:off x="3714312" y="5785384"/>
              <a:ext cx="171014" cy="184974"/>
            </a:xfrm>
            <a:prstGeom prst="flowChartConnector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81" name="Flussdiagramm: Verbinder 80">
              <a:extLst>
                <a:ext uri="{FF2B5EF4-FFF2-40B4-BE49-F238E27FC236}">
                  <a16:creationId xmlns:a16="http://schemas.microsoft.com/office/drawing/2014/main" id="{3ECFB16A-7F52-45A5-8516-40AB7AAA035D}"/>
                </a:ext>
              </a:extLst>
            </p:cNvPr>
            <p:cNvSpPr/>
            <p:nvPr/>
          </p:nvSpPr>
          <p:spPr>
            <a:xfrm>
              <a:off x="4170833" y="2190024"/>
              <a:ext cx="171014" cy="184974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82" name="Flussdiagramm: Verbinder 81">
              <a:extLst>
                <a:ext uri="{FF2B5EF4-FFF2-40B4-BE49-F238E27FC236}">
                  <a16:creationId xmlns:a16="http://schemas.microsoft.com/office/drawing/2014/main" id="{FB649579-9290-42AB-ACDF-EF37FA7DE986}"/>
                </a:ext>
              </a:extLst>
            </p:cNvPr>
            <p:cNvSpPr/>
            <p:nvPr/>
          </p:nvSpPr>
          <p:spPr>
            <a:xfrm>
              <a:off x="3297151" y="3197492"/>
              <a:ext cx="171014" cy="184974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83" name="Flussdiagramm: Verbinder 82">
              <a:extLst>
                <a:ext uri="{FF2B5EF4-FFF2-40B4-BE49-F238E27FC236}">
                  <a16:creationId xmlns:a16="http://schemas.microsoft.com/office/drawing/2014/main" id="{846F2D6F-57FF-4BC1-AA7C-D6A3AF3310FB}"/>
                </a:ext>
              </a:extLst>
            </p:cNvPr>
            <p:cNvSpPr/>
            <p:nvPr/>
          </p:nvSpPr>
          <p:spPr>
            <a:xfrm>
              <a:off x="5436568" y="3515089"/>
              <a:ext cx="171014" cy="184974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84" name="Flussdiagramm: Verbinder 83">
              <a:extLst>
                <a:ext uri="{FF2B5EF4-FFF2-40B4-BE49-F238E27FC236}">
                  <a16:creationId xmlns:a16="http://schemas.microsoft.com/office/drawing/2014/main" id="{8BD9C212-6DB4-4B9B-823C-797275F5090A}"/>
                </a:ext>
              </a:extLst>
            </p:cNvPr>
            <p:cNvSpPr/>
            <p:nvPr/>
          </p:nvSpPr>
          <p:spPr>
            <a:xfrm>
              <a:off x="5810006" y="1273606"/>
              <a:ext cx="171014" cy="184974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85" name="Flussdiagramm: Verbinder 84">
              <a:extLst>
                <a:ext uri="{FF2B5EF4-FFF2-40B4-BE49-F238E27FC236}">
                  <a16:creationId xmlns:a16="http://schemas.microsoft.com/office/drawing/2014/main" id="{1695BABD-3415-4AC1-A2F2-93A3875C4598}"/>
                </a:ext>
              </a:extLst>
            </p:cNvPr>
            <p:cNvSpPr/>
            <p:nvPr/>
          </p:nvSpPr>
          <p:spPr>
            <a:xfrm>
              <a:off x="8075065" y="1174219"/>
              <a:ext cx="171014" cy="184974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86" name="Flussdiagramm: Verbinder 85">
              <a:extLst>
                <a:ext uri="{FF2B5EF4-FFF2-40B4-BE49-F238E27FC236}">
                  <a16:creationId xmlns:a16="http://schemas.microsoft.com/office/drawing/2014/main" id="{675A4432-7446-48A6-9CCC-8688F8F1371C}"/>
                </a:ext>
              </a:extLst>
            </p:cNvPr>
            <p:cNvSpPr/>
            <p:nvPr/>
          </p:nvSpPr>
          <p:spPr>
            <a:xfrm>
              <a:off x="8371722" y="3232393"/>
              <a:ext cx="171014" cy="184974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87" name="Flussdiagramm: Verbinder 86">
              <a:extLst>
                <a:ext uri="{FF2B5EF4-FFF2-40B4-BE49-F238E27FC236}">
                  <a16:creationId xmlns:a16="http://schemas.microsoft.com/office/drawing/2014/main" id="{CBABD749-621D-4B8C-A860-1D06A563616E}"/>
                </a:ext>
              </a:extLst>
            </p:cNvPr>
            <p:cNvSpPr/>
            <p:nvPr/>
          </p:nvSpPr>
          <p:spPr>
            <a:xfrm>
              <a:off x="7192076" y="3595361"/>
              <a:ext cx="171014" cy="184974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88" name="Flussdiagramm: Verbinder 87">
              <a:extLst>
                <a:ext uri="{FF2B5EF4-FFF2-40B4-BE49-F238E27FC236}">
                  <a16:creationId xmlns:a16="http://schemas.microsoft.com/office/drawing/2014/main" id="{6A772977-1BFA-411A-B05B-74BDB11C962A}"/>
                </a:ext>
              </a:extLst>
            </p:cNvPr>
            <p:cNvSpPr/>
            <p:nvPr/>
          </p:nvSpPr>
          <p:spPr>
            <a:xfrm>
              <a:off x="5019601" y="5225033"/>
              <a:ext cx="171014" cy="184974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89" name="Flussdiagramm: Verbinder 88">
              <a:extLst>
                <a:ext uri="{FF2B5EF4-FFF2-40B4-BE49-F238E27FC236}">
                  <a16:creationId xmlns:a16="http://schemas.microsoft.com/office/drawing/2014/main" id="{6DE29D5D-86BE-459F-9923-A8390DCCF935}"/>
                </a:ext>
              </a:extLst>
            </p:cNvPr>
            <p:cNvSpPr/>
            <p:nvPr/>
          </p:nvSpPr>
          <p:spPr>
            <a:xfrm>
              <a:off x="2909752" y="1142115"/>
              <a:ext cx="171014" cy="184974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90" name="Flussdiagramm: Verbinder 89">
              <a:extLst>
                <a:ext uri="{FF2B5EF4-FFF2-40B4-BE49-F238E27FC236}">
                  <a16:creationId xmlns:a16="http://schemas.microsoft.com/office/drawing/2014/main" id="{A9BA9862-6664-42C0-9842-B96E40A8B80F}"/>
                </a:ext>
              </a:extLst>
            </p:cNvPr>
            <p:cNvSpPr/>
            <p:nvPr/>
          </p:nvSpPr>
          <p:spPr>
            <a:xfrm>
              <a:off x="4322070" y="1057190"/>
              <a:ext cx="171014" cy="184974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91" name="Flussdiagramm: Verbinder 90">
              <a:extLst>
                <a:ext uri="{FF2B5EF4-FFF2-40B4-BE49-F238E27FC236}">
                  <a16:creationId xmlns:a16="http://schemas.microsoft.com/office/drawing/2014/main" id="{A3F42B14-BB70-4524-AF34-737F40FA6F24}"/>
                </a:ext>
              </a:extLst>
            </p:cNvPr>
            <p:cNvSpPr/>
            <p:nvPr/>
          </p:nvSpPr>
          <p:spPr>
            <a:xfrm>
              <a:off x="3121483" y="1953862"/>
              <a:ext cx="171014" cy="184974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92" name="Flussdiagramm: Verbinder 91">
              <a:extLst>
                <a:ext uri="{FF2B5EF4-FFF2-40B4-BE49-F238E27FC236}">
                  <a16:creationId xmlns:a16="http://schemas.microsoft.com/office/drawing/2014/main" id="{C31CA913-68F9-47F7-BF07-DDFFEABBF782}"/>
                </a:ext>
              </a:extLst>
            </p:cNvPr>
            <p:cNvSpPr/>
            <p:nvPr/>
          </p:nvSpPr>
          <p:spPr>
            <a:xfrm>
              <a:off x="3334378" y="2313340"/>
              <a:ext cx="171014" cy="184974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93" name="Flussdiagramm: Verbinder 92">
              <a:extLst>
                <a:ext uri="{FF2B5EF4-FFF2-40B4-BE49-F238E27FC236}">
                  <a16:creationId xmlns:a16="http://schemas.microsoft.com/office/drawing/2014/main" id="{C73788FA-2031-4091-9C22-600037FB6BDA}"/>
                </a:ext>
              </a:extLst>
            </p:cNvPr>
            <p:cNvSpPr/>
            <p:nvPr/>
          </p:nvSpPr>
          <p:spPr>
            <a:xfrm>
              <a:off x="4658379" y="2491406"/>
              <a:ext cx="171014" cy="184974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94" name="Flussdiagramm: Verbinder 93">
              <a:extLst>
                <a:ext uri="{FF2B5EF4-FFF2-40B4-BE49-F238E27FC236}">
                  <a16:creationId xmlns:a16="http://schemas.microsoft.com/office/drawing/2014/main" id="{431735B1-1F80-49AD-9742-E0ACD804716D}"/>
                </a:ext>
              </a:extLst>
            </p:cNvPr>
            <p:cNvSpPr/>
            <p:nvPr/>
          </p:nvSpPr>
          <p:spPr>
            <a:xfrm>
              <a:off x="4112665" y="2808931"/>
              <a:ext cx="171014" cy="184974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95" name="Flussdiagramm: Verbinder 94">
              <a:extLst>
                <a:ext uri="{FF2B5EF4-FFF2-40B4-BE49-F238E27FC236}">
                  <a16:creationId xmlns:a16="http://schemas.microsoft.com/office/drawing/2014/main" id="{C39E01FA-557D-4618-96E9-E2A34EF50F21}"/>
                </a:ext>
              </a:extLst>
            </p:cNvPr>
            <p:cNvSpPr/>
            <p:nvPr/>
          </p:nvSpPr>
          <p:spPr>
            <a:xfrm>
              <a:off x="3243636" y="2808931"/>
              <a:ext cx="171014" cy="184974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96" name="Flussdiagramm: Verbinder 95">
              <a:extLst>
                <a:ext uri="{FF2B5EF4-FFF2-40B4-BE49-F238E27FC236}">
                  <a16:creationId xmlns:a16="http://schemas.microsoft.com/office/drawing/2014/main" id="{EB28C0DE-5DA6-4178-ABE4-F79378FE8F61}"/>
                </a:ext>
              </a:extLst>
            </p:cNvPr>
            <p:cNvSpPr/>
            <p:nvPr/>
          </p:nvSpPr>
          <p:spPr>
            <a:xfrm>
              <a:off x="2782946" y="2906654"/>
              <a:ext cx="171014" cy="184974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97" name="Flussdiagramm: Verbinder 96">
              <a:extLst>
                <a:ext uri="{FF2B5EF4-FFF2-40B4-BE49-F238E27FC236}">
                  <a16:creationId xmlns:a16="http://schemas.microsoft.com/office/drawing/2014/main" id="{2EB59CED-3D73-47C1-9932-B0CC0C4F6615}"/>
                </a:ext>
              </a:extLst>
            </p:cNvPr>
            <p:cNvSpPr/>
            <p:nvPr/>
          </p:nvSpPr>
          <p:spPr>
            <a:xfrm>
              <a:off x="2575868" y="3704718"/>
              <a:ext cx="171014" cy="184974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98" name="Flussdiagramm: Verbinder 97">
              <a:extLst>
                <a:ext uri="{FF2B5EF4-FFF2-40B4-BE49-F238E27FC236}">
                  <a16:creationId xmlns:a16="http://schemas.microsoft.com/office/drawing/2014/main" id="{22539C19-667A-4233-9038-846B4D2B654F}"/>
                </a:ext>
              </a:extLst>
            </p:cNvPr>
            <p:cNvSpPr/>
            <p:nvPr/>
          </p:nvSpPr>
          <p:spPr>
            <a:xfrm>
              <a:off x="3008638" y="3638407"/>
              <a:ext cx="171014" cy="184974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99" name="Flussdiagramm: Verbinder 98">
              <a:extLst>
                <a:ext uri="{FF2B5EF4-FFF2-40B4-BE49-F238E27FC236}">
                  <a16:creationId xmlns:a16="http://schemas.microsoft.com/office/drawing/2014/main" id="{41C45005-439B-4F1E-9BBF-BDA6837839C0}"/>
                </a:ext>
              </a:extLst>
            </p:cNvPr>
            <p:cNvSpPr/>
            <p:nvPr/>
          </p:nvSpPr>
          <p:spPr>
            <a:xfrm>
              <a:off x="3403016" y="3893182"/>
              <a:ext cx="171014" cy="184974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100" name="Flussdiagramm: Verbinder 99">
              <a:extLst>
                <a:ext uri="{FF2B5EF4-FFF2-40B4-BE49-F238E27FC236}">
                  <a16:creationId xmlns:a16="http://schemas.microsoft.com/office/drawing/2014/main" id="{F5594CD4-D357-4BE9-BF33-BB8CCD952DFB}"/>
                </a:ext>
              </a:extLst>
            </p:cNvPr>
            <p:cNvSpPr/>
            <p:nvPr/>
          </p:nvSpPr>
          <p:spPr>
            <a:xfrm>
              <a:off x="2694530" y="4057216"/>
              <a:ext cx="171014" cy="184974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102" name="Flussdiagramm: Verbinder 101">
              <a:extLst>
                <a:ext uri="{FF2B5EF4-FFF2-40B4-BE49-F238E27FC236}">
                  <a16:creationId xmlns:a16="http://schemas.microsoft.com/office/drawing/2014/main" id="{B1DBF9EF-C9F4-4C64-A138-4326774234D4}"/>
                </a:ext>
              </a:extLst>
            </p:cNvPr>
            <p:cNvSpPr/>
            <p:nvPr/>
          </p:nvSpPr>
          <p:spPr>
            <a:xfrm>
              <a:off x="5092214" y="3146305"/>
              <a:ext cx="171014" cy="184974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106" name="Flussdiagramm: Verbinder 105">
              <a:extLst>
                <a:ext uri="{FF2B5EF4-FFF2-40B4-BE49-F238E27FC236}">
                  <a16:creationId xmlns:a16="http://schemas.microsoft.com/office/drawing/2014/main" id="{08FBBA20-C393-45C7-A67E-BD0E942303B7}"/>
                </a:ext>
              </a:extLst>
            </p:cNvPr>
            <p:cNvSpPr/>
            <p:nvPr/>
          </p:nvSpPr>
          <p:spPr>
            <a:xfrm>
              <a:off x="6348641" y="4018825"/>
              <a:ext cx="171014" cy="184974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107" name="Flussdiagramm: Verbinder 106">
              <a:extLst>
                <a:ext uri="{FF2B5EF4-FFF2-40B4-BE49-F238E27FC236}">
                  <a16:creationId xmlns:a16="http://schemas.microsoft.com/office/drawing/2014/main" id="{3A36103B-9BB1-4146-8496-14A3F744ECB5}"/>
                </a:ext>
              </a:extLst>
            </p:cNvPr>
            <p:cNvSpPr/>
            <p:nvPr/>
          </p:nvSpPr>
          <p:spPr>
            <a:xfrm>
              <a:off x="3713148" y="2613485"/>
              <a:ext cx="171014" cy="184974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108" name="Flussdiagramm: Verbinder 107">
              <a:extLst>
                <a:ext uri="{FF2B5EF4-FFF2-40B4-BE49-F238E27FC236}">
                  <a16:creationId xmlns:a16="http://schemas.microsoft.com/office/drawing/2014/main" id="{FC9DF2A1-84D6-48E3-B17C-B7D4BD6CD1F4}"/>
                </a:ext>
              </a:extLst>
            </p:cNvPr>
            <p:cNvSpPr/>
            <p:nvPr/>
          </p:nvSpPr>
          <p:spPr>
            <a:xfrm>
              <a:off x="5839515" y="1708315"/>
              <a:ext cx="171014" cy="184974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109" name="Flussdiagramm: Verbinder 108">
              <a:extLst>
                <a:ext uri="{FF2B5EF4-FFF2-40B4-BE49-F238E27FC236}">
                  <a16:creationId xmlns:a16="http://schemas.microsoft.com/office/drawing/2014/main" id="{5531EAAB-F5BD-4975-A918-1B0396BD09EA}"/>
                </a:ext>
              </a:extLst>
            </p:cNvPr>
            <p:cNvSpPr/>
            <p:nvPr/>
          </p:nvSpPr>
          <p:spPr>
            <a:xfrm>
              <a:off x="6849564" y="1257317"/>
              <a:ext cx="171014" cy="184974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110" name="Flussdiagramm: Verbinder 109">
              <a:extLst>
                <a:ext uri="{FF2B5EF4-FFF2-40B4-BE49-F238E27FC236}">
                  <a16:creationId xmlns:a16="http://schemas.microsoft.com/office/drawing/2014/main" id="{2390E131-15A3-4D61-AFCC-C3B6916973BD}"/>
                </a:ext>
              </a:extLst>
            </p:cNvPr>
            <p:cNvSpPr/>
            <p:nvPr/>
          </p:nvSpPr>
          <p:spPr>
            <a:xfrm>
              <a:off x="3785276" y="4346889"/>
              <a:ext cx="171014" cy="184974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111" name="Flussdiagramm: Verbinder 110">
              <a:extLst>
                <a:ext uri="{FF2B5EF4-FFF2-40B4-BE49-F238E27FC236}">
                  <a16:creationId xmlns:a16="http://schemas.microsoft.com/office/drawing/2014/main" id="{AEE1F1F9-4FE8-4B3A-9F52-3F4D93503BAF}"/>
                </a:ext>
              </a:extLst>
            </p:cNvPr>
            <p:cNvSpPr/>
            <p:nvPr/>
          </p:nvSpPr>
          <p:spPr>
            <a:xfrm>
              <a:off x="3387408" y="4441122"/>
              <a:ext cx="171014" cy="184974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112" name="Flussdiagramm: Verbinder 111">
              <a:extLst>
                <a:ext uri="{FF2B5EF4-FFF2-40B4-BE49-F238E27FC236}">
                  <a16:creationId xmlns:a16="http://schemas.microsoft.com/office/drawing/2014/main" id="{470D3495-2C1F-44F8-A413-3E6C5BABDA56}"/>
                </a:ext>
              </a:extLst>
            </p:cNvPr>
            <p:cNvSpPr/>
            <p:nvPr/>
          </p:nvSpPr>
          <p:spPr>
            <a:xfrm>
              <a:off x="6071276" y="2940389"/>
              <a:ext cx="171014" cy="184974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113" name="Flussdiagramm: Verbinder 112">
              <a:extLst>
                <a:ext uri="{FF2B5EF4-FFF2-40B4-BE49-F238E27FC236}">
                  <a16:creationId xmlns:a16="http://schemas.microsoft.com/office/drawing/2014/main" id="{AC7C4F21-66CE-418C-A53A-48A2A6840B6C}"/>
                </a:ext>
              </a:extLst>
            </p:cNvPr>
            <p:cNvSpPr/>
            <p:nvPr/>
          </p:nvSpPr>
          <p:spPr>
            <a:xfrm>
              <a:off x="6633178" y="3275436"/>
              <a:ext cx="171014" cy="184974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114" name="Flussdiagramm: Verbinder 113">
              <a:extLst>
                <a:ext uri="{FF2B5EF4-FFF2-40B4-BE49-F238E27FC236}">
                  <a16:creationId xmlns:a16="http://schemas.microsoft.com/office/drawing/2014/main" id="{0D78CFE9-051F-4C18-B652-0EDE832B805E}"/>
                </a:ext>
              </a:extLst>
            </p:cNvPr>
            <p:cNvSpPr/>
            <p:nvPr/>
          </p:nvSpPr>
          <p:spPr>
            <a:xfrm>
              <a:off x="6605258" y="4025803"/>
              <a:ext cx="171014" cy="184974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115" name="Flussdiagramm: Verbinder 114">
              <a:extLst>
                <a:ext uri="{FF2B5EF4-FFF2-40B4-BE49-F238E27FC236}">
                  <a16:creationId xmlns:a16="http://schemas.microsoft.com/office/drawing/2014/main" id="{C94418EF-CB7A-4317-B8D6-AED0FBFA3260}"/>
                </a:ext>
              </a:extLst>
            </p:cNvPr>
            <p:cNvSpPr/>
            <p:nvPr/>
          </p:nvSpPr>
          <p:spPr>
            <a:xfrm>
              <a:off x="6081747" y="4022312"/>
              <a:ext cx="171014" cy="184974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116" name="Flussdiagramm: Verbinder 115">
              <a:extLst>
                <a:ext uri="{FF2B5EF4-FFF2-40B4-BE49-F238E27FC236}">
                  <a16:creationId xmlns:a16="http://schemas.microsoft.com/office/drawing/2014/main" id="{ADAF60B4-55A6-4A54-A662-B4BEAAA5FD86}"/>
                </a:ext>
              </a:extLst>
            </p:cNvPr>
            <p:cNvSpPr/>
            <p:nvPr/>
          </p:nvSpPr>
          <p:spPr>
            <a:xfrm>
              <a:off x="4532152" y="4622605"/>
              <a:ext cx="171014" cy="184974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117" name="Flussdiagramm: Verbinder 116">
              <a:extLst>
                <a:ext uri="{FF2B5EF4-FFF2-40B4-BE49-F238E27FC236}">
                  <a16:creationId xmlns:a16="http://schemas.microsoft.com/office/drawing/2014/main" id="{513C1566-0101-49FC-82E8-2C0F367ECF9F}"/>
                </a:ext>
              </a:extLst>
            </p:cNvPr>
            <p:cNvSpPr/>
            <p:nvPr/>
          </p:nvSpPr>
          <p:spPr>
            <a:xfrm>
              <a:off x="6092216" y="4709858"/>
              <a:ext cx="171014" cy="184974"/>
            </a:xfrm>
            <a:prstGeom prst="flowChartConnector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118" name="Flussdiagramm: Verbinder 117">
              <a:extLst>
                <a:ext uri="{FF2B5EF4-FFF2-40B4-BE49-F238E27FC236}">
                  <a16:creationId xmlns:a16="http://schemas.microsoft.com/office/drawing/2014/main" id="{A8F18D42-10CE-4E74-9289-213EA7A91982}"/>
                </a:ext>
              </a:extLst>
            </p:cNvPr>
            <p:cNvSpPr/>
            <p:nvPr/>
          </p:nvSpPr>
          <p:spPr>
            <a:xfrm>
              <a:off x="2811588" y="4396223"/>
              <a:ext cx="171014" cy="184974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119" name="Flussdiagramm: Verbinder 118">
              <a:extLst>
                <a:ext uri="{FF2B5EF4-FFF2-40B4-BE49-F238E27FC236}">
                  <a16:creationId xmlns:a16="http://schemas.microsoft.com/office/drawing/2014/main" id="{D3C2ACF6-F24B-47A1-A5FC-4B60D71B016F}"/>
                </a:ext>
              </a:extLst>
            </p:cNvPr>
            <p:cNvSpPr/>
            <p:nvPr/>
          </p:nvSpPr>
          <p:spPr>
            <a:xfrm>
              <a:off x="3160552" y="5020474"/>
              <a:ext cx="171014" cy="184974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120" name="Flussdiagramm: Verbinder 119">
              <a:extLst>
                <a:ext uri="{FF2B5EF4-FFF2-40B4-BE49-F238E27FC236}">
                  <a16:creationId xmlns:a16="http://schemas.microsoft.com/office/drawing/2014/main" id="{1FFBEF37-8401-4BF3-BC5B-3F2E44C156BF}"/>
                </a:ext>
              </a:extLst>
            </p:cNvPr>
            <p:cNvSpPr/>
            <p:nvPr/>
          </p:nvSpPr>
          <p:spPr>
            <a:xfrm>
              <a:off x="3729435" y="5111216"/>
              <a:ext cx="171014" cy="184974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121" name="Flussdiagramm: Verbinder 120">
              <a:extLst>
                <a:ext uri="{FF2B5EF4-FFF2-40B4-BE49-F238E27FC236}">
                  <a16:creationId xmlns:a16="http://schemas.microsoft.com/office/drawing/2014/main" id="{98D938C8-C2DB-45BC-8BD3-CEE40B7A6456}"/>
                </a:ext>
              </a:extLst>
            </p:cNvPr>
            <p:cNvSpPr/>
            <p:nvPr/>
          </p:nvSpPr>
          <p:spPr>
            <a:xfrm>
              <a:off x="3806704" y="3515478"/>
              <a:ext cx="171014" cy="184974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122" name="Flussdiagramm: Verbinder 121">
              <a:extLst>
                <a:ext uri="{FF2B5EF4-FFF2-40B4-BE49-F238E27FC236}">
                  <a16:creationId xmlns:a16="http://schemas.microsoft.com/office/drawing/2014/main" id="{FD22DA78-5CC6-41C6-A11D-8CE54F04ADD6}"/>
                </a:ext>
              </a:extLst>
            </p:cNvPr>
            <p:cNvSpPr/>
            <p:nvPr/>
          </p:nvSpPr>
          <p:spPr>
            <a:xfrm>
              <a:off x="3138936" y="4051786"/>
              <a:ext cx="171014" cy="184974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123" name="Flussdiagramm: Verbinder 122">
              <a:extLst>
                <a:ext uri="{FF2B5EF4-FFF2-40B4-BE49-F238E27FC236}">
                  <a16:creationId xmlns:a16="http://schemas.microsoft.com/office/drawing/2014/main" id="{2D060617-D016-4471-820A-2FDB6480957B}"/>
                </a:ext>
              </a:extLst>
            </p:cNvPr>
            <p:cNvSpPr/>
            <p:nvPr/>
          </p:nvSpPr>
          <p:spPr>
            <a:xfrm>
              <a:off x="3152896" y="4617179"/>
              <a:ext cx="171014" cy="184974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124" name="Flussdiagramm: Verbinder 123">
              <a:extLst>
                <a:ext uri="{FF2B5EF4-FFF2-40B4-BE49-F238E27FC236}">
                  <a16:creationId xmlns:a16="http://schemas.microsoft.com/office/drawing/2014/main" id="{7E440FFB-0892-475C-ABB0-FB3558011796}"/>
                </a:ext>
              </a:extLst>
            </p:cNvPr>
            <p:cNvSpPr/>
            <p:nvPr/>
          </p:nvSpPr>
          <p:spPr>
            <a:xfrm>
              <a:off x="2678246" y="4854504"/>
              <a:ext cx="171014" cy="184974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125" name="Flussdiagramm: Verbinder 124">
              <a:extLst>
                <a:ext uri="{FF2B5EF4-FFF2-40B4-BE49-F238E27FC236}">
                  <a16:creationId xmlns:a16="http://schemas.microsoft.com/office/drawing/2014/main" id="{761252D6-8F5A-4310-A1E4-434C2BB370CE}"/>
                </a:ext>
              </a:extLst>
            </p:cNvPr>
            <p:cNvSpPr/>
            <p:nvPr/>
          </p:nvSpPr>
          <p:spPr>
            <a:xfrm>
              <a:off x="5027067" y="4589258"/>
              <a:ext cx="171014" cy="184974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126" name="Flussdiagramm: Verbinder 125">
              <a:extLst>
                <a:ext uri="{FF2B5EF4-FFF2-40B4-BE49-F238E27FC236}">
                  <a16:creationId xmlns:a16="http://schemas.microsoft.com/office/drawing/2014/main" id="{3896D25E-8590-4178-9D06-9082F96506B0}"/>
                </a:ext>
              </a:extLst>
            </p:cNvPr>
            <p:cNvSpPr/>
            <p:nvPr/>
          </p:nvSpPr>
          <p:spPr>
            <a:xfrm>
              <a:off x="3651978" y="956365"/>
              <a:ext cx="171014" cy="184974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127" name="Flussdiagramm: Verbinder 126">
              <a:extLst>
                <a:ext uri="{FF2B5EF4-FFF2-40B4-BE49-F238E27FC236}">
                  <a16:creationId xmlns:a16="http://schemas.microsoft.com/office/drawing/2014/main" id="{2C3DF8D1-D8A6-4AAA-B974-09BDAC8FBA29}"/>
                </a:ext>
              </a:extLst>
            </p:cNvPr>
            <p:cNvSpPr/>
            <p:nvPr/>
          </p:nvSpPr>
          <p:spPr>
            <a:xfrm>
              <a:off x="3961918" y="4720717"/>
              <a:ext cx="171014" cy="184974"/>
            </a:xfrm>
            <a:prstGeom prst="flowChartConnector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128" name="Textfeld 127">
              <a:extLst>
                <a:ext uri="{FF2B5EF4-FFF2-40B4-BE49-F238E27FC236}">
                  <a16:creationId xmlns:a16="http://schemas.microsoft.com/office/drawing/2014/main" id="{3D4140A9-1C74-41C9-82EB-37A58ABF4332}"/>
                </a:ext>
              </a:extLst>
            </p:cNvPr>
            <p:cNvSpPr txBox="1"/>
            <p:nvPr/>
          </p:nvSpPr>
          <p:spPr>
            <a:xfrm>
              <a:off x="2669593" y="1280944"/>
              <a:ext cx="6671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00" dirty="0">
                  <a:solidFill>
                    <a:schemeClr val="bg1"/>
                  </a:solidFill>
                </a:rPr>
                <a:t>e-Estonia</a:t>
              </a:r>
            </a:p>
          </p:txBody>
        </p:sp>
        <p:sp>
          <p:nvSpPr>
            <p:cNvPr id="129" name="Textfeld 128">
              <a:extLst>
                <a:ext uri="{FF2B5EF4-FFF2-40B4-BE49-F238E27FC236}">
                  <a16:creationId xmlns:a16="http://schemas.microsoft.com/office/drawing/2014/main" id="{7E7F6A13-A1BD-45BA-890B-9CF4A1A35593}"/>
                </a:ext>
              </a:extLst>
            </p:cNvPr>
            <p:cNvSpPr txBox="1"/>
            <p:nvPr/>
          </p:nvSpPr>
          <p:spPr>
            <a:xfrm>
              <a:off x="3468165" y="1106945"/>
              <a:ext cx="55496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00" dirty="0" err="1">
                  <a:solidFill>
                    <a:schemeClr val="bg1"/>
                  </a:solidFill>
                </a:rPr>
                <a:t>Daman</a:t>
              </a:r>
              <a:endParaRPr lang="de-CH" sz="1000" dirty="0">
                <a:solidFill>
                  <a:schemeClr val="bg1"/>
                </a:solidFill>
              </a:endParaRPr>
            </a:p>
          </p:txBody>
        </p:sp>
        <p:sp>
          <p:nvSpPr>
            <p:cNvPr id="130" name="Textfeld 129">
              <a:extLst>
                <a:ext uri="{FF2B5EF4-FFF2-40B4-BE49-F238E27FC236}">
                  <a16:creationId xmlns:a16="http://schemas.microsoft.com/office/drawing/2014/main" id="{3B2F73F6-4958-4A04-A256-8EBF9BA3F621}"/>
                </a:ext>
              </a:extLst>
            </p:cNvPr>
            <p:cNvSpPr txBox="1"/>
            <p:nvPr/>
          </p:nvSpPr>
          <p:spPr>
            <a:xfrm>
              <a:off x="3948992" y="1203978"/>
              <a:ext cx="9428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00" dirty="0">
                  <a:solidFill>
                    <a:schemeClr val="bg1"/>
                  </a:solidFill>
                </a:rPr>
                <a:t>Helsenorge.no</a:t>
              </a:r>
            </a:p>
          </p:txBody>
        </p:sp>
        <p:sp>
          <p:nvSpPr>
            <p:cNvPr id="131" name="Textfeld 130">
              <a:extLst>
                <a:ext uri="{FF2B5EF4-FFF2-40B4-BE49-F238E27FC236}">
                  <a16:creationId xmlns:a16="http://schemas.microsoft.com/office/drawing/2014/main" id="{798C2C4F-A200-4A35-A434-4CCA28AB1FF5}"/>
                </a:ext>
              </a:extLst>
            </p:cNvPr>
            <p:cNvSpPr txBox="1"/>
            <p:nvPr/>
          </p:nvSpPr>
          <p:spPr>
            <a:xfrm>
              <a:off x="5562308" y="1393440"/>
              <a:ext cx="6607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00" dirty="0" err="1">
                  <a:solidFill>
                    <a:schemeClr val="bg1"/>
                  </a:solidFill>
                </a:rPr>
                <a:t>AliHealth</a:t>
              </a:r>
              <a:endParaRPr lang="de-CH" sz="1000" dirty="0">
                <a:solidFill>
                  <a:schemeClr val="bg1"/>
                </a:solidFill>
              </a:endParaRPr>
            </a:p>
          </p:txBody>
        </p:sp>
        <p:sp>
          <p:nvSpPr>
            <p:cNvPr id="132" name="Textfeld 131">
              <a:extLst>
                <a:ext uri="{FF2B5EF4-FFF2-40B4-BE49-F238E27FC236}">
                  <a16:creationId xmlns:a16="http://schemas.microsoft.com/office/drawing/2014/main" id="{E6C9CCAD-5D02-422B-8132-49FAB48B3E94}"/>
                </a:ext>
              </a:extLst>
            </p:cNvPr>
            <p:cNvSpPr txBox="1"/>
            <p:nvPr/>
          </p:nvSpPr>
          <p:spPr>
            <a:xfrm>
              <a:off x="5353173" y="1858132"/>
              <a:ext cx="11737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00" dirty="0">
                  <a:solidFill>
                    <a:schemeClr val="bg1"/>
                  </a:solidFill>
                </a:rPr>
                <a:t>Kaiser Permanente</a:t>
              </a:r>
            </a:p>
          </p:txBody>
        </p:sp>
        <p:sp>
          <p:nvSpPr>
            <p:cNvPr id="133" name="Textfeld 132">
              <a:extLst>
                <a:ext uri="{FF2B5EF4-FFF2-40B4-BE49-F238E27FC236}">
                  <a16:creationId xmlns:a16="http://schemas.microsoft.com/office/drawing/2014/main" id="{341A2B40-0F87-4917-8207-98480DB6C3C7}"/>
                </a:ext>
              </a:extLst>
            </p:cNvPr>
            <p:cNvSpPr txBox="1"/>
            <p:nvPr/>
          </p:nvSpPr>
          <p:spPr>
            <a:xfrm>
              <a:off x="6575036" y="1399493"/>
              <a:ext cx="72006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00" dirty="0" err="1">
                  <a:solidFill>
                    <a:schemeClr val="bg1"/>
                  </a:solidFill>
                </a:rPr>
                <a:t>ShareCare</a:t>
              </a:r>
              <a:endParaRPr lang="de-CH" sz="1000" dirty="0">
                <a:solidFill>
                  <a:schemeClr val="bg1"/>
                </a:solidFill>
              </a:endParaRPr>
            </a:p>
          </p:txBody>
        </p:sp>
        <p:sp>
          <p:nvSpPr>
            <p:cNvPr id="134" name="Textfeld 133">
              <a:extLst>
                <a:ext uri="{FF2B5EF4-FFF2-40B4-BE49-F238E27FC236}">
                  <a16:creationId xmlns:a16="http://schemas.microsoft.com/office/drawing/2014/main" id="{D70A28DF-B966-4641-93E1-CACA97754A68}"/>
                </a:ext>
              </a:extLst>
            </p:cNvPr>
            <p:cNvSpPr txBox="1"/>
            <p:nvPr/>
          </p:nvSpPr>
          <p:spPr>
            <a:xfrm>
              <a:off x="7810355" y="1309973"/>
              <a:ext cx="7184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00" dirty="0" err="1">
                  <a:solidFill>
                    <a:schemeClr val="bg1"/>
                  </a:solidFill>
                </a:rPr>
                <a:t>WeDoctor</a:t>
              </a:r>
              <a:endParaRPr lang="de-CH" sz="1000" dirty="0">
                <a:solidFill>
                  <a:schemeClr val="bg1"/>
                </a:solidFill>
              </a:endParaRPr>
            </a:p>
          </p:txBody>
        </p:sp>
        <p:sp>
          <p:nvSpPr>
            <p:cNvPr id="135" name="Textfeld 134">
              <a:extLst>
                <a:ext uri="{FF2B5EF4-FFF2-40B4-BE49-F238E27FC236}">
                  <a16:creationId xmlns:a16="http://schemas.microsoft.com/office/drawing/2014/main" id="{7730377D-220D-47E1-8137-0D4BFD001CD1}"/>
                </a:ext>
              </a:extLst>
            </p:cNvPr>
            <p:cNvSpPr txBox="1"/>
            <p:nvPr/>
          </p:nvSpPr>
          <p:spPr>
            <a:xfrm>
              <a:off x="8001904" y="3376193"/>
              <a:ext cx="9428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00" dirty="0" err="1">
                  <a:solidFill>
                    <a:schemeClr val="bg1"/>
                  </a:solidFill>
                </a:rPr>
                <a:t>Chunyu</a:t>
              </a:r>
              <a:r>
                <a:rPr lang="de-CH" sz="1000" dirty="0">
                  <a:solidFill>
                    <a:schemeClr val="bg1"/>
                  </a:solidFill>
                </a:rPr>
                <a:t> </a:t>
              </a:r>
              <a:r>
                <a:rPr lang="de-CH" sz="1000" dirty="0" err="1">
                  <a:solidFill>
                    <a:schemeClr val="bg1"/>
                  </a:solidFill>
                </a:rPr>
                <a:t>Yiseng</a:t>
              </a:r>
              <a:endParaRPr lang="de-CH" sz="1000" dirty="0">
                <a:solidFill>
                  <a:schemeClr val="bg1"/>
                </a:solidFill>
              </a:endParaRPr>
            </a:p>
          </p:txBody>
        </p:sp>
        <p:sp>
          <p:nvSpPr>
            <p:cNvPr id="136" name="Textfeld 135">
              <a:extLst>
                <a:ext uri="{FF2B5EF4-FFF2-40B4-BE49-F238E27FC236}">
                  <a16:creationId xmlns:a16="http://schemas.microsoft.com/office/drawing/2014/main" id="{E5C334CC-E7E9-4DCE-863E-45BD7DE4C271}"/>
                </a:ext>
              </a:extLst>
            </p:cNvPr>
            <p:cNvSpPr txBox="1"/>
            <p:nvPr/>
          </p:nvSpPr>
          <p:spPr>
            <a:xfrm>
              <a:off x="6917663" y="3729957"/>
              <a:ext cx="74571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00" dirty="0">
                  <a:solidFill>
                    <a:schemeClr val="bg1"/>
                  </a:solidFill>
                </a:rPr>
                <a:t>Hao Dai Fu</a:t>
              </a:r>
            </a:p>
          </p:txBody>
        </p:sp>
        <p:sp>
          <p:nvSpPr>
            <p:cNvPr id="137" name="Textfeld 136">
              <a:extLst>
                <a:ext uri="{FF2B5EF4-FFF2-40B4-BE49-F238E27FC236}">
                  <a16:creationId xmlns:a16="http://schemas.microsoft.com/office/drawing/2014/main" id="{369BE214-0DB8-4986-AB6F-3434873C0E35}"/>
                </a:ext>
              </a:extLst>
            </p:cNvPr>
            <p:cNvSpPr txBox="1"/>
            <p:nvPr/>
          </p:nvSpPr>
          <p:spPr>
            <a:xfrm>
              <a:off x="6422471" y="3429314"/>
              <a:ext cx="6046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00" dirty="0" err="1">
                  <a:solidFill>
                    <a:schemeClr val="bg1"/>
                  </a:solidFill>
                </a:rPr>
                <a:t>TeleDoc</a:t>
              </a:r>
              <a:endParaRPr lang="de-CH" sz="1000" dirty="0">
                <a:solidFill>
                  <a:schemeClr val="bg1"/>
                </a:solidFill>
              </a:endParaRPr>
            </a:p>
          </p:txBody>
        </p:sp>
        <p:sp>
          <p:nvSpPr>
            <p:cNvPr id="138" name="Textfeld 137">
              <a:extLst>
                <a:ext uri="{FF2B5EF4-FFF2-40B4-BE49-F238E27FC236}">
                  <a16:creationId xmlns:a16="http://schemas.microsoft.com/office/drawing/2014/main" id="{453674A7-8AE6-4A84-97A2-7E2A5117D873}"/>
                </a:ext>
              </a:extLst>
            </p:cNvPr>
            <p:cNvSpPr txBox="1"/>
            <p:nvPr/>
          </p:nvSpPr>
          <p:spPr>
            <a:xfrm>
              <a:off x="5056354" y="3646958"/>
              <a:ext cx="93968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CH" sz="1000" dirty="0" err="1">
                  <a:solidFill>
                    <a:schemeClr val="bg1"/>
                  </a:solidFill>
                </a:rPr>
                <a:t>TrustedDoctor</a:t>
              </a:r>
              <a:endParaRPr lang="de-CH" sz="1000" dirty="0">
                <a:solidFill>
                  <a:schemeClr val="bg1"/>
                </a:solidFill>
              </a:endParaRPr>
            </a:p>
          </p:txBody>
        </p:sp>
        <p:sp>
          <p:nvSpPr>
            <p:cNvPr id="139" name="Textfeld 138">
              <a:extLst>
                <a:ext uri="{FF2B5EF4-FFF2-40B4-BE49-F238E27FC236}">
                  <a16:creationId xmlns:a16="http://schemas.microsoft.com/office/drawing/2014/main" id="{89D337D2-7A56-4047-A66C-2DB0646D124B}"/>
                </a:ext>
              </a:extLst>
            </p:cNvPr>
            <p:cNvSpPr txBox="1"/>
            <p:nvPr/>
          </p:nvSpPr>
          <p:spPr>
            <a:xfrm>
              <a:off x="4535374" y="2633718"/>
              <a:ext cx="45557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CH" sz="1000" dirty="0">
                  <a:solidFill>
                    <a:schemeClr val="bg1"/>
                  </a:solidFill>
                </a:rPr>
                <a:t>ELGA</a:t>
              </a:r>
            </a:p>
          </p:txBody>
        </p:sp>
        <p:sp>
          <p:nvSpPr>
            <p:cNvPr id="140" name="Textfeld 139">
              <a:extLst>
                <a:ext uri="{FF2B5EF4-FFF2-40B4-BE49-F238E27FC236}">
                  <a16:creationId xmlns:a16="http://schemas.microsoft.com/office/drawing/2014/main" id="{233E2460-7779-4048-BB7D-CAAB838E5302}"/>
                </a:ext>
              </a:extLst>
            </p:cNvPr>
            <p:cNvSpPr txBox="1"/>
            <p:nvPr/>
          </p:nvSpPr>
          <p:spPr>
            <a:xfrm>
              <a:off x="3997798" y="2337880"/>
              <a:ext cx="54694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CH" sz="1000" dirty="0">
                  <a:solidFill>
                    <a:schemeClr val="bg1"/>
                  </a:solidFill>
                </a:rPr>
                <a:t>DXY.cn</a:t>
              </a:r>
            </a:p>
          </p:txBody>
        </p:sp>
        <p:sp>
          <p:nvSpPr>
            <p:cNvPr id="141" name="Textfeld 140">
              <a:extLst>
                <a:ext uri="{FF2B5EF4-FFF2-40B4-BE49-F238E27FC236}">
                  <a16:creationId xmlns:a16="http://schemas.microsoft.com/office/drawing/2014/main" id="{F09E2C1C-D2AC-4327-AFBD-85F6B775E79A}"/>
                </a:ext>
              </a:extLst>
            </p:cNvPr>
            <p:cNvSpPr txBox="1"/>
            <p:nvPr/>
          </p:nvSpPr>
          <p:spPr>
            <a:xfrm>
              <a:off x="2865544" y="2100370"/>
              <a:ext cx="7088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00" dirty="0">
                  <a:solidFill>
                    <a:schemeClr val="bg1"/>
                  </a:solidFill>
                </a:rPr>
                <a:t>e-</a:t>
              </a:r>
              <a:r>
                <a:rPr lang="de-CH" sz="1000" dirty="0" err="1">
                  <a:solidFill>
                    <a:schemeClr val="bg1"/>
                  </a:solidFill>
                </a:rPr>
                <a:t>veseliba</a:t>
              </a:r>
              <a:endParaRPr lang="de-CH" sz="1000" dirty="0">
                <a:solidFill>
                  <a:schemeClr val="bg1"/>
                </a:solidFill>
              </a:endParaRPr>
            </a:p>
          </p:txBody>
        </p:sp>
        <p:sp>
          <p:nvSpPr>
            <p:cNvPr id="142" name="Textfeld 141">
              <a:extLst>
                <a:ext uri="{FF2B5EF4-FFF2-40B4-BE49-F238E27FC236}">
                  <a16:creationId xmlns:a16="http://schemas.microsoft.com/office/drawing/2014/main" id="{E4FAF42A-72B0-4A16-9249-30C72B38AFE1}"/>
                </a:ext>
              </a:extLst>
            </p:cNvPr>
            <p:cNvSpPr txBox="1"/>
            <p:nvPr/>
          </p:nvSpPr>
          <p:spPr>
            <a:xfrm>
              <a:off x="3062820" y="2458590"/>
              <a:ext cx="72327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00" dirty="0">
                  <a:solidFill>
                    <a:schemeClr val="bg1"/>
                  </a:solidFill>
                </a:rPr>
                <a:t>NHS </a:t>
              </a:r>
              <a:r>
                <a:rPr lang="de-CH" sz="1000" dirty="0" err="1">
                  <a:solidFill>
                    <a:schemeClr val="bg1"/>
                  </a:solidFill>
                </a:rPr>
                <a:t>Spine</a:t>
              </a:r>
              <a:endParaRPr lang="de-CH" sz="1000" dirty="0">
                <a:solidFill>
                  <a:schemeClr val="bg1"/>
                </a:solidFill>
              </a:endParaRPr>
            </a:p>
          </p:txBody>
        </p:sp>
        <p:sp>
          <p:nvSpPr>
            <p:cNvPr id="143" name="Textfeld 142">
              <a:extLst>
                <a:ext uri="{FF2B5EF4-FFF2-40B4-BE49-F238E27FC236}">
                  <a16:creationId xmlns:a16="http://schemas.microsoft.com/office/drawing/2014/main" id="{36D3AF71-50C3-43D5-A2FB-3E2ECF92EBA8}"/>
                </a:ext>
              </a:extLst>
            </p:cNvPr>
            <p:cNvSpPr txBox="1"/>
            <p:nvPr/>
          </p:nvSpPr>
          <p:spPr>
            <a:xfrm>
              <a:off x="3511373" y="2738996"/>
              <a:ext cx="57740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00" dirty="0" err="1">
                  <a:solidFill>
                    <a:schemeClr val="bg1"/>
                  </a:solidFill>
                </a:rPr>
                <a:t>mySugr</a:t>
              </a:r>
              <a:endParaRPr lang="de-CH" sz="1000" dirty="0">
                <a:solidFill>
                  <a:schemeClr val="bg1"/>
                </a:solidFill>
              </a:endParaRPr>
            </a:p>
          </p:txBody>
        </p:sp>
        <p:sp>
          <p:nvSpPr>
            <p:cNvPr id="144" name="Textfeld 143">
              <a:extLst>
                <a:ext uri="{FF2B5EF4-FFF2-40B4-BE49-F238E27FC236}">
                  <a16:creationId xmlns:a16="http://schemas.microsoft.com/office/drawing/2014/main" id="{919B604C-11D7-495A-9480-D2E42900E44D}"/>
                </a:ext>
              </a:extLst>
            </p:cNvPr>
            <p:cNvSpPr txBox="1"/>
            <p:nvPr/>
          </p:nvSpPr>
          <p:spPr>
            <a:xfrm>
              <a:off x="3822099" y="2952574"/>
              <a:ext cx="7825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00" dirty="0">
                  <a:solidFill>
                    <a:schemeClr val="bg1"/>
                  </a:solidFill>
                </a:rPr>
                <a:t>sundhek.dk</a:t>
              </a:r>
            </a:p>
          </p:txBody>
        </p:sp>
        <p:sp>
          <p:nvSpPr>
            <p:cNvPr id="145" name="Textfeld 144">
              <a:extLst>
                <a:ext uri="{FF2B5EF4-FFF2-40B4-BE49-F238E27FC236}">
                  <a16:creationId xmlns:a16="http://schemas.microsoft.com/office/drawing/2014/main" id="{88EE1FF3-31BD-47CB-905A-FB19A1FC623B}"/>
                </a:ext>
              </a:extLst>
            </p:cNvPr>
            <p:cNvSpPr txBox="1"/>
            <p:nvPr/>
          </p:nvSpPr>
          <p:spPr>
            <a:xfrm>
              <a:off x="4967053" y="3292956"/>
              <a:ext cx="4379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CH" sz="1000" dirty="0">
                  <a:solidFill>
                    <a:schemeClr val="bg1"/>
                  </a:solidFill>
                </a:rPr>
                <a:t>DMP</a:t>
              </a:r>
            </a:p>
          </p:txBody>
        </p:sp>
        <p:sp>
          <p:nvSpPr>
            <p:cNvPr id="146" name="Textfeld 145">
              <a:extLst>
                <a:ext uri="{FF2B5EF4-FFF2-40B4-BE49-F238E27FC236}">
                  <a16:creationId xmlns:a16="http://schemas.microsoft.com/office/drawing/2014/main" id="{5BF73997-A996-4DEF-B979-B8AFC216689B}"/>
                </a:ext>
              </a:extLst>
            </p:cNvPr>
            <p:cNvSpPr txBox="1"/>
            <p:nvPr/>
          </p:nvSpPr>
          <p:spPr>
            <a:xfrm>
              <a:off x="5786902" y="3073365"/>
              <a:ext cx="7537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CH" sz="1000" dirty="0">
                  <a:solidFill>
                    <a:schemeClr val="bg1"/>
                  </a:solidFill>
                </a:rPr>
                <a:t>United </a:t>
              </a:r>
              <a:br>
                <a:rPr lang="de-CH" sz="1000" dirty="0">
                  <a:solidFill>
                    <a:schemeClr val="bg1"/>
                  </a:solidFill>
                </a:rPr>
              </a:br>
              <a:r>
                <a:rPr lang="de-CH" sz="1000" dirty="0" err="1">
                  <a:solidFill>
                    <a:schemeClr val="bg1"/>
                  </a:solidFill>
                </a:rPr>
                <a:t>Healthcare</a:t>
              </a:r>
              <a:endParaRPr lang="de-CH" sz="1000" dirty="0">
                <a:solidFill>
                  <a:schemeClr val="bg1"/>
                </a:solidFill>
              </a:endParaRPr>
            </a:p>
          </p:txBody>
        </p:sp>
        <p:sp>
          <p:nvSpPr>
            <p:cNvPr id="147" name="Textfeld 146">
              <a:extLst>
                <a:ext uri="{FF2B5EF4-FFF2-40B4-BE49-F238E27FC236}">
                  <a16:creationId xmlns:a16="http://schemas.microsoft.com/office/drawing/2014/main" id="{EAE2DDCC-4F19-42DF-971B-468F4957DC6B}"/>
                </a:ext>
              </a:extLst>
            </p:cNvPr>
            <p:cNvSpPr txBox="1"/>
            <p:nvPr/>
          </p:nvSpPr>
          <p:spPr>
            <a:xfrm>
              <a:off x="6162880" y="3819151"/>
              <a:ext cx="5581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00" dirty="0" err="1">
                  <a:solidFill>
                    <a:schemeClr val="bg1"/>
                  </a:solidFill>
                </a:rPr>
                <a:t>samedi</a:t>
              </a:r>
              <a:endParaRPr lang="de-CH" sz="1000" dirty="0">
                <a:solidFill>
                  <a:schemeClr val="bg1"/>
                </a:solidFill>
              </a:endParaRPr>
            </a:p>
          </p:txBody>
        </p:sp>
        <p:sp>
          <p:nvSpPr>
            <p:cNvPr id="148" name="Textfeld 147">
              <a:extLst>
                <a:ext uri="{FF2B5EF4-FFF2-40B4-BE49-F238E27FC236}">
                  <a16:creationId xmlns:a16="http://schemas.microsoft.com/office/drawing/2014/main" id="{B8733B53-35EB-4F0E-B3EA-D60D0D575AC7}"/>
                </a:ext>
              </a:extLst>
            </p:cNvPr>
            <p:cNvSpPr txBox="1"/>
            <p:nvPr/>
          </p:nvSpPr>
          <p:spPr>
            <a:xfrm>
              <a:off x="6382250" y="4170972"/>
              <a:ext cx="6463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00" dirty="0" err="1">
                  <a:solidFill>
                    <a:schemeClr val="bg1"/>
                  </a:solidFill>
                </a:rPr>
                <a:t>DoctoLib</a:t>
              </a:r>
              <a:endParaRPr lang="de-CH" sz="1000" dirty="0">
                <a:solidFill>
                  <a:schemeClr val="bg1"/>
                </a:solidFill>
              </a:endParaRPr>
            </a:p>
          </p:txBody>
        </p:sp>
        <p:sp>
          <p:nvSpPr>
            <p:cNvPr id="149" name="Textfeld 148">
              <a:extLst>
                <a:ext uri="{FF2B5EF4-FFF2-40B4-BE49-F238E27FC236}">
                  <a16:creationId xmlns:a16="http://schemas.microsoft.com/office/drawing/2014/main" id="{1DF526A9-0747-4E28-956F-A46BEFA26813}"/>
                </a:ext>
              </a:extLst>
            </p:cNvPr>
            <p:cNvSpPr txBox="1"/>
            <p:nvPr/>
          </p:nvSpPr>
          <p:spPr>
            <a:xfrm>
              <a:off x="5874465" y="4174337"/>
              <a:ext cx="59984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00" dirty="0" err="1">
                  <a:solidFill>
                    <a:schemeClr val="bg1"/>
                  </a:solidFill>
                </a:rPr>
                <a:t>BoClinic</a:t>
              </a:r>
              <a:endParaRPr lang="de-CH" sz="1000" dirty="0">
                <a:solidFill>
                  <a:schemeClr val="bg1"/>
                </a:solidFill>
              </a:endParaRPr>
            </a:p>
          </p:txBody>
        </p:sp>
        <p:sp>
          <p:nvSpPr>
            <p:cNvPr id="150" name="Textfeld 149">
              <a:extLst>
                <a:ext uri="{FF2B5EF4-FFF2-40B4-BE49-F238E27FC236}">
                  <a16:creationId xmlns:a16="http://schemas.microsoft.com/office/drawing/2014/main" id="{EDC8C52F-2B13-4A95-A2C1-F7DD0A4E57EA}"/>
                </a:ext>
              </a:extLst>
            </p:cNvPr>
            <p:cNvSpPr txBox="1"/>
            <p:nvPr/>
          </p:nvSpPr>
          <p:spPr>
            <a:xfrm>
              <a:off x="4793729" y="4740613"/>
              <a:ext cx="6238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CH" sz="1000" dirty="0" err="1">
                  <a:solidFill>
                    <a:schemeClr val="bg1"/>
                  </a:solidFill>
                </a:rPr>
                <a:t>WebTeb</a:t>
              </a:r>
              <a:endParaRPr lang="de-CH" sz="1000" dirty="0">
                <a:solidFill>
                  <a:schemeClr val="bg1"/>
                </a:solidFill>
              </a:endParaRPr>
            </a:p>
          </p:txBody>
        </p:sp>
        <p:sp>
          <p:nvSpPr>
            <p:cNvPr id="151" name="Textfeld 150">
              <a:extLst>
                <a:ext uri="{FF2B5EF4-FFF2-40B4-BE49-F238E27FC236}">
                  <a16:creationId xmlns:a16="http://schemas.microsoft.com/office/drawing/2014/main" id="{284AC4DF-E985-43A3-9B56-6EC31FD7242F}"/>
                </a:ext>
              </a:extLst>
            </p:cNvPr>
            <p:cNvSpPr txBox="1"/>
            <p:nvPr/>
          </p:nvSpPr>
          <p:spPr>
            <a:xfrm>
              <a:off x="4773694" y="5369573"/>
              <a:ext cx="6751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00" dirty="0">
                  <a:solidFill>
                    <a:schemeClr val="bg1"/>
                  </a:solidFill>
                </a:rPr>
                <a:t>So-Young</a:t>
              </a:r>
            </a:p>
          </p:txBody>
        </p:sp>
        <p:sp>
          <p:nvSpPr>
            <p:cNvPr id="152" name="Textfeld 151">
              <a:extLst>
                <a:ext uri="{FF2B5EF4-FFF2-40B4-BE49-F238E27FC236}">
                  <a16:creationId xmlns:a16="http://schemas.microsoft.com/office/drawing/2014/main" id="{2CDBDF8B-475F-4FF7-84A4-80CBBD0203C8}"/>
                </a:ext>
              </a:extLst>
            </p:cNvPr>
            <p:cNvSpPr txBox="1"/>
            <p:nvPr/>
          </p:nvSpPr>
          <p:spPr>
            <a:xfrm>
              <a:off x="3573409" y="5246462"/>
              <a:ext cx="48122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00" dirty="0">
                  <a:solidFill>
                    <a:schemeClr val="bg1"/>
                  </a:solidFill>
                </a:rPr>
                <a:t>Pager</a:t>
              </a:r>
            </a:p>
          </p:txBody>
        </p:sp>
        <p:sp>
          <p:nvSpPr>
            <p:cNvPr id="153" name="Textfeld 152">
              <a:extLst>
                <a:ext uri="{FF2B5EF4-FFF2-40B4-BE49-F238E27FC236}">
                  <a16:creationId xmlns:a16="http://schemas.microsoft.com/office/drawing/2014/main" id="{350675FA-9925-4903-A2D3-7120E6FFE2B5}"/>
                </a:ext>
              </a:extLst>
            </p:cNvPr>
            <p:cNvSpPr txBox="1"/>
            <p:nvPr/>
          </p:nvSpPr>
          <p:spPr>
            <a:xfrm>
              <a:off x="2900632" y="5175971"/>
              <a:ext cx="70083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00" dirty="0" err="1">
                  <a:solidFill>
                    <a:schemeClr val="bg1"/>
                  </a:solidFill>
                </a:rPr>
                <a:t>TalkSpace</a:t>
              </a:r>
              <a:endParaRPr lang="de-CH" sz="1000" dirty="0">
                <a:solidFill>
                  <a:schemeClr val="bg1"/>
                </a:solidFill>
              </a:endParaRPr>
            </a:p>
          </p:txBody>
        </p:sp>
        <p:sp>
          <p:nvSpPr>
            <p:cNvPr id="154" name="Textfeld 153">
              <a:extLst>
                <a:ext uri="{FF2B5EF4-FFF2-40B4-BE49-F238E27FC236}">
                  <a16:creationId xmlns:a16="http://schemas.microsoft.com/office/drawing/2014/main" id="{8701E004-8415-447C-8AA2-ED8B60B034F2}"/>
                </a:ext>
              </a:extLst>
            </p:cNvPr>
            <p:cNvSpPr txBox="1"/>
            <p:nvPr/>
          </p:nvSpPr>
          <p:spPr>
            <a:xfrm>
              <a:off x="2452214" y="5000241"/>
              <a:ext cx="63030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00" dirty="0" err="1">
                  <a:solidFill>
                    <a:schemeClr val="bg1"/>
                  </a:solidFill>
                </a:rPr>
                <a:t>Shiatech</a:t>
              </a:r>
              <a:endParaRPr lang="de-CH" sz="1000" dirty="0">
                <a:solidFill>
                  <a:schemeClr val="bg1"/>
                </a:solidFill>
              </a:endParaRPr>
            </a:p>
          </p:txBody>
        </p:sp>
        <p:sp>
          <p:nvSpPr>
            <p:cNvPr id="157" name="Textfeld 156">
              <a:extLst>
                <a:ext uri="{FF2B5EF4-FFF2-40B4-BE49-F238E27FC236}">
                  <a16:creationId xmlns:a16="http://schemas.microsoft.com/office/drawing/2014/main" id="{820E1D4F-1E9C-4A93-A76B-535B54673639}"/>
                </a:ext>
              </a:extLst>
            </p:cNvPr>
            <p:cNvSpPr txBox="1"/>
            <p:nvPr/>
          </p:nvSpPr>
          <p:spPr>
            <a:xfrm>
              <a:off x="2950748" y="4766908"/>
              <a:ext cx="6046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00" dirty="0" err="1">
                  <a:solidFill>
                    <a:schemeClr val="bg1"/>
                  </a:solidFill>
                </a:rPr>
                <a:t>Vezeeta</a:t>
              </a:r>
              <a:endParaRPr lang="de-CH" sz="1000" dirty="0">
                <a:solidFill>
                  <a:schemeClr val="bg1"/>
                </a:solidFill>
              </a:endParaRPr>
            </a:p>
          </p:txBody>
        </p:sp>
        <p:sp>
          <p:nvSpPr>
            <p:cNvPr id="169" name="Textfeld 168">
              <a:extLst>
                <a:ext uri="{FF2B5EF4-FFF2-40B4-BE49-F238E27FC236}">
                  <a16:creationId xmlns:a16="http://schemas.microsoft.com/office/drawing/2014/main" id="{7B1E7A93-F5F2-4ED4-BC0E-800BA0BC9FE3}"/>
                </a:ext>
              </a:extLst>
            </p:cNvPr>
            <p:cNvSpPr txBox="1"/>
            <p:nvPr/>
          </p:nvSpPr>
          <p:spPr>
            <a:xfrm>
              <a:off x="3290462" y="4595841"/>
              <a:ext cx="38779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000" dirty="0" err="1">
                  <a:solidFill>
                    <a:schemeClr val="bg1"/>
                  </a:solidFill>
                </a:rPr>
                <a:t>Iryo</a:t>
              </a:r>
              <a:endParaRPr lang="de-CH" sz="1000" dirty="0">
                <a:solidFill>
                  <a:schemeClr val="bg1"/>
                </a:solidFill>
              </a:endParaRPr>
            </a:p>
          </p:txBody>
        </p:sp>
        <p:sp>
          <p:nvSpPr>
            <p:cNvPr id="172" name="Textfeld 171">
              <a:extLst>
                <a:ext uri="{FF2B5EF4-FFF2-40B4-BE49-F238E27FC236}">
                  <a16:creationId xmlns:a16="http://schemas.microsoft.com/office/drawing/2014/main" id="{2B14FD80-E6F4-45FD-AF9B-43E12F084091}"/>
                </a:ext>
              </a:extLst>
            </p:cNvPr>
            <p:cNvSpPr txBox="1"/>
            <p:nvPr/>
          </p:nvSpPr>
          <p:spPr>
            <a:xfrm>
              <a:off x="2607923" y="4542588"/>
              <a:ext cx="58541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00" dirty="0" err="1">
                  <a:solidFill>
                    <a:schemeClr val="bg1"/>
                  </a:solidFill>
                </a:rPr>
                <a:t>Gennev</a:t>
              </a:r>
              <a:endParaRPr lang="de-CH" sz="1000" dirty="0">
                <a:solidFill>
                  <a:schemeClr val="bg1"/>
                </a:solidFill>
              </a:endParaRPr>
            </a:p>
          </p:txBody>
        </p:sp>
        <p:sp>
          <p:nvSpPr>
            <p:cNvPr id="173" name="Textfeld 172">
              <a:extLst>
                <a:ext uri="{FF2B5EF4-FFF2-40B4-BE49-F238E27FC236}">
                  <a16:creationId xmlns:a16="http://schemas.microsoft.com/office/drawing/2014/main" id="{59A0ECF7-D9B8-4EE0-A0AE-8A0C5FF4C26D}"/>
                </a:ext>
              </a:extLst>
            </p:cNvPr>
            <p:cNvSpPr txBox="1"/>
            <p:nvPr/>
          </p:nvSpPr>
          <p:spPr>
            <a:xfrm>
              <a:off x="3603624" y="4484154"/>
              <a:ext cx="5485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00" dirty="0" err="1">
                  <a:solidFill>
                    <a:schemeClr val="bg1"/>
                  </a:solidFill>
                </a:rPr>
                <a:t>AbleTo</a:t>
              </a:r>
              <a:endParaRPr lang="de-CH" sz="1000" dirty="0">
                <a:solidFill>
                  <a:schemeClr val="bg1"/>
                </a:solidFill>
              </a:endParaRPr>
            </a:p>
          </p:txBody>
        </p:sp>
        <p:sp>
          <p:nvSpPr>
            <p:cNvPr id="174" name="Textfeld 173">
              <a:extLst>
                <a:ext uri="{FF2B5EF4-FFF2-40B4-BE49-F238E27FC236}">
                  <a16:creationId xmlns:a16="http://schemas.microsoft.com/office/drawing/2014/main" id="{4815BAB1-0A1F-48FE-9369-84DD6FBB5EBD}"/>
                </a:ext>
              </a:extLst>
            </p:cNvPr>
            <p:cNvSpPr txBox="1"/>
            <p:nvPr/>
          </p:nvSpPr>
          <p:spPr>
            <a:xfrm>
              <a:off x="4347720" y="4764968"/>
              <a:ext cx="54373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00" dirty="0">
                  <a:solidFill>
                    <a:schemeClr val="bg1"/>
                  </a:solidFill>
                </a:rPr>
                <a:t>Maven</a:t>
              </a:r>
            </a:p>
          </p:txBody>
        </p:sp>
        <p:sp>
          <p:nvSpPr>
            <p:cNvPr id="175" name="Textfeld 174">
              <a:extLst>
                <a:ext uri="{FF2B5EF4-FFF2-40B4-BE49-F238E27FC236}">
                  <a16:creationId xmlns:a16="http://schemas.microsoft.com/office/drawing/2014/main" id="{70BB3B0D-E28A-453A-8E75-1578808FE332}"/>
                </a:ext>
              </a:extLst>
            </p:cNvPr>
            <p:cNvSpPr txBox="1"/>
            <p:nvPr/>
          </p:nvSpPr>
          <p:spPr>
            <a:xfrm>
              <a:off x="3675447" y="4863470"/>
              <a:ext cx="78098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00" dirty="0" err="1">
                  <a:solidFill>
                    <a:schemeClr val="bg1"/>
                  </a:solidFill>
                </a:rPr>
                <a:t>FutureDocs</a:t>
              </a:r>
              <a:endParaRPr lang="de-CH" sz="1000" dirty="0">
                <a:solidFill>
                  <a:schemeClr val="bg1"/>
                </a:solidFill>
              </a:endParaRPr>
            </a:p>
          </p:txBody>
        </p:sp>
        <p:sp>
          <p:nvSpPr>
            <p:cNvPr id="176" name="Textfeld 175">
              <a:extLst>
                <a:ext uri="{FF2B5EF4-FFF2-40B4-BE49-F238E27FC236}">
                  <a16:creationId xmlns:a16="http://schemas.microsoft.com/office/drawing/2014/main" id="{A41EBC01-39AF-472A-A8F7-01B2764E91A3}"/>
                </a:ext>
              </a:extLst>
            </p:cNvPr>
            <p:cNvSpPr txBox="1"/>
            <p:nvPr/>
          </p:nvSpPr>
          <p:spPr>
            <a:xfrm>
              <a:off x="2492554" y="4202177"/>
              <a:ext cx="5709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00" dirty="0" err="1">
                  <a:solidFill>
                    <a:schemeClr val="bg1"/>
                  </a:solidFill>
                </a:rPr>
                <a:t>Gnosco</a:t>
              </a:r>
              <a:endParaRPr lang="de-CH" sz="1000" dirty="0">
                <a:solidFill>
                  <a:schemeClr val="bg1"/>
                </a:solidFill>
              </a:endParaRPr>
            </a:p>
          </p:txBody>
        </p:sp>
        <p:sp>
          <p:nvSpPr>
            <p:cNvPr id="177" name="Textfeld 176">
              <a:extLst>
                <a:ext uri="{FF2B5EF4-FFF2-40B4-BE49-F238E27FC236}">
                  <a16:creationId xmlns:a16="http://schemas.microsoft.com/office/drawing/2014/main" id="{1A83E2A5-9097-45B2-AFA6-EADD5391F2B7}"/>
                </a:ext>
              </a:extLst>
            </p:cNvPr>
            <p:cNvSpPr txBox="1"/>
            <p:nvPr/>
          </p:nvSpPr>
          <p:spPr>
            <a:xfrm>
              <a:off x="2959547" y="4200309"/>
              <a:ext cx="55015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00" dirty="0" err="1">
                  <a:solidFill>
                    <a:schemeClr val="bg1"/>
                  </a:solidFill>
                </a:rPr>
                <a:t>Meddy</a:t>
              </a:r>
              <a:endParaRPr lang="de-CH" sz="1000" dirty="0">
                <a:solidFill>
                  <a:schemeClr val="bg1"/>
                </a:solidFill>
              </a:endParaRPr>
            </a:p>
          </p:txBody>
        </p:sp>
        <p:sp>
          <p:nvSpPr>
            <p:cNvPr id="178" name="Textfeld 177">
              <a:extLst>
                <a:ext uri="{FF2B5EF4-FFF2-40B4-BE49-F238E27FC236}">
                  <a16:creationId xmlns:a16="http://schemas.microsoft.com/office/drawing/2014/main" id="{3D6A6324-F24A-42FE-92FF-E03087ACA9B3}"/>
                </a:ext>
              </a:extLst>
            </p:cNvPr>
            <p:cNvSpPr txBox="1"/>
            <p:nvPr/>
          </p:nvSpPr>
          <p:spPr>
            <a:xfrm>
              <a:off x="3303299" y="4039925"/>
              <a:ext cx="3834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00" dirty="0">
                  <a:solidFill>
                    <a:schemeClr val="bg1"/>
                  </a:solidFill>
                </a:rPr>
                <a:t>KRY</a:t>
              </a:r>
            </a:p>
          </p:txBody>
        </p:sp>
        <p:sp>
          <p:nvSpPr>
            <p:cNvPr id="179" name="Textfeld 178">
              <a:extLst>
                <a:ext uri="{FF2B5EF4-FFF2-40B4-BE49-F238E27FC236}">
                  <a16:creationId xmlns:a16="http://schemas.microsoft.com/office/drawing/2014/main" id="{2095AB5D-B4AE-4ABB-9E5D-3EAFB61E660E}"/>
                </a:ext>
              </a:extLst>
            </p:cNvPr>
            <p:cNvSpPr txBox="1"/>
            <p:nvPr/>
          </p:nvSpPr>
          <p:spPr>
            <a:xfrm>
              <a:off x="3525186" y="3657070"/>
              <a:ext cx="7505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00" dirty="0" err="1">
                  <a:solidFill>
                    <a:schemeClr val="bg1"/>
                  </a:solidFill>
                </a:rPr>
                <a:t>DoctorUna</a:t>
              </a:r>
              <a:endParaRPr lang="de-CH" sz="1000" dirty="0">
                <a:solidFill>
                  <a:schemeClr val="bg1"/>
                </a:solidFill>
              </a:endParaRPr>
            </a:p>
          </p:txBody>
        </p:sp>
        <p:sp>
          <p:nvSpPr>
            <p:cNvPr id="180" name="Textfeld 179">
              <a:extLst>
                <a:ext uri="{FF2B5EF4-FFF2-40B4-BE49-F238E27FC236}">
                  <a16:creationId xmlns:a16="http://schemas.microsoft.com/office/drawing/2014/main" id="{2C82301A-F436-4648-8B10-8332E1F870B3}"/>
                </a:ext>
              </a:extLst>
            </p:cNvPr>
            <p:cNvSpPr txBox="1"/>
            <p:nvPr/>
          </p:nvSpPr>
          <p:spPr>
            <a:xfrm>
              <a:off x="2830380" y="3787886"/>
              <a:ext cx="5389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00" dirty="0" err="1">
                  <a:solidFill>
                    <a:schemeClr val="bg1"/>
                  </a:solidFill>
                </a:rPr>
                <a:t>Vidavo</a:t>
              </a:r>
              <a:endParaRPr lang="de-CH" sz="1000" dirty="0">
                <a:solidFill>
                  <a:schemeClr val="bg1"/>
                </a:solidFill>
              </a:endParaRPr>
            </a:p>
          </p:txBody>
        </p:sp>
        <p:sp>
          <p:nvSpPr>
            <p:cNvPr id="181" name="Textfeld 180">
              <a:extLst>
                <a:ext uri="{FF2B5EF4-FFF2-40B4-BE49-F238E27FC236}">
                  <a16:creationId xmlns:a16="http://schemas.microsoft.com/office/drawing/2014/main" id="{188B2254-ECE7-42A6-8153-D6E1C138E603}"/>
                </a:ext>
              </a:extLst>
            </p:cNvPr>
            <p:cNvSpPr txBox="1"/>
            <p:nvPr/>
          </p:nvSpPr>
          <p:spPr>
            <a:xfrm>
              <a:off x="2327041" y="3852979"/>
              <a:ext cx="6815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00" dirty="0" err="1">
                  <a:solidFill>
                    <a:schemeClr val="bg1"/>
                  </a:solidFill>
                </a:rPr>
                <a:t>TeleClinic</a:t>
              </a:r>
              <a:endParaRPr lang="de-CH" sz="1000" dirty="0">
                <a:solidFill>
                  <a:schemeClr val="bg1"/>
                </a:solidFill>
              </a:endParaRPr>
            </a:p>
          </p:txBody>
        </p:sp>
        <p:sp>
          <p:nvSpPr>
            <p:cNvPr id="182" name="Textfeld 181">
              <a:extLst>
                <a:ext uri="{FF2B5EF4-FFF2-40B4-BE49-F238E27FC236}">
                  <a16:creationId xmlns:a16="http://schemas.microsoft.com/office/drawing/2014/main" id="{BD5807DC-0DF0-4CEB-A639-415C328C429E}"/>
                </a:ext>
              </a:extLst>
            </p:cNvPr>
            <p:cNvSpPr txBox="1"/>
            <p:nvPr/>
          </p:nvSpPr>
          <p:spPr>
            <a:xfrm>
              <a:off x="2966861" y="3333363"/>
              <a:ext cx="8531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00" dirty="0">
                  <a:solidFill>
                    <a:schemeClr val="bg1"/>
                  </a:solidFill>
                </a:rPr>
                <a:t>Tianjin </a:t>
              </a:r>
              <a:r>
                <a:rPr lang="de-CH" sz="1000" dirty="0" err="1">
                  <a:solidFill>
                    <a:schemeClr val="bg1"/>
                  </a:solidFill>
                </a:rPr>
                <a:t>Weiyi</a:t>
              </a:r>
              <a:endParaRPr lang="de-CH" sz="1000" dirty="0">
                <a:solidFill>
                  <a:schemeClr val="bg1"/>
                </a:solidFill>
              </a:endParaRPr>
            </a:p>
          </p:txBody>
        </p:sp>
        <p:sp>
          <p:nvSpPr>
            <p:cNvPr id="184" name="Textfeld 183">
              <a:extLst>
                <a:ext uri="{FF2B5EF4-FFF2-40B4-BE49-F238E27FC236}">
                  <a16:creationId xmlns:a16="http://schemas.microsoft.com/office/drawing/2014/main" id="{FB736F1C-45C4-44B9-980C-49C279902CDA}"/>
                </a:ext>
              </a:extLst>
            </p:cNvPr>
            <p:cNvSpPr txBox="1"/>
            <p:nvPr/>
          </p:nvSpPr>
          <p:spPr>
            <a:xfrm>
              <a:off x="2633849" y="3049579"/>
              <a:ext cx="4876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00" dirty="0" err="1">
                  <a:solidFill>
                    <a:schemeClr val="bg1"/>
                  </a:solidFill>
                </a:rPr>
                <a:t>mDoc</a:t>
              </a:r>
              <a:endParaRPr lang="de-CH" sz="1000" dirty="0">
                <a:solidFill>
                  <a:schemeClr val="bg1"/>
                </a:solidFill>
              </a:endParaRPr>
            </a:p>
          </p:txBody>
        </p:sp>
        <p:sp>
          <p:nvSpPr>
            <p:cNvPr id="185" name="Textfeld 184">
              <a:extLst>
                <a:ext uri="{FF2B5EF4-FFF2-40B4-BE49-F238E27FC236}">
                  <a16:creationId xmlns:a16="http://schemas.microsoft.com/office/drawing/2014/main" id="{388D8397-B82E-43AA-AFAD-9D95FE1B58E5}"/>
                </a:ext>
              </a:extLst>
            </p:cNvPr>
            <p:cNvSpPr txBox="1"/>
            <p:nvPr/>
          </p:nvSpPr>
          <p:spPr>
            <a:xfrm>
              <a:off x="3083250" y="2947064"/>
              <a:ext cx="4844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00" dirty="0" err="1">
                  <a:solidFill>
                    <a:schemeClr val="bg1"/>
                  </a:solidFill>
                </a:rPr>
                <a:t>Kanta</a:t>
              </a:r>
              <a:endParaRPr lang="de-CH" sz="1000" dirty="0">
                <a:solidFill>
                  <a:schemeClr val="bg1"/>
                </a:solidFill>
              </a:endParaRPr>
            </a:p>
          </p:txBody>
        </p:sp>
        <p:sp>
          <p:nvSpPr>
            <p:cNvPr id="186" name="Flussdiagramm: Verbinder 185">
              <a:extLst>
                <a:ext uri="{FF2B5EF4-FFF2-40B4-BE49-F238E27FC236}">
                  <a16:creationId xmlns:a16="http://schemas.microsoft.com/office/drawing/2014/main" id="{B5393E37-06C5-46E1-90E3-AF4DE0D39047}"/>
                </a:ext>
              </a:extLst>
            </p:cNvPr>
            <p:cNvSpPr/>
            <p:nvPr/>
          </p:nvSpPr>
          <p:spPr>
            <a:xfrm>
              <a:off x="5581163" y="2584014"/>
              <a:ext cx="171014" cy="184974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bg1"/>
                </a:solidFill>
              </a:endParaRPr>
            </a:p>
          </p:txBody>
        </p:sp>
        <p:sp>
          <p:nvSpPr>
            <p:cNvPr id="187" name="Textfeld 186">
              <a:extLst>
                <a:ext uri="{FF2B5EF4-FFF2-40B4-BE49-F238E27FC236}">
                  <a16:creationId xmlns:a16="http://schemas.microsoft.com/office/drawing/2014/main" id="{D1B12FCA-A8B4-4A84-9517-2300636540D8}"/>
                </a:ext>
              </a:extLst>
            </p:cNvPr>
            <p:cNvSpPr txBox="1"/>
            <p:nvPr/>
          </p:nvSpPr>
          <p:spPr>
            <a:xfrm>
              <a:off x="5210690" y="2705211"/>
              <a:ext cx="9460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CH" sz="1000" dirty="0">
                  <a:solidFill>
                    <a:schemeClr val="bg1"/>
                  </a:solidFill>
                </a:rPr>
                <a:t>Ocean </a:t>
              </a:r>
              <a:br>
                <a:rPr lang="de-CH" sz="1000" dirty="0">
                  <a:solidFill>
                    <a:schemeClr val="bg1"/>
                  </a:solidFill>
                </a:rPr>
              </a:br>
              <a:r>
                <a:rPr lang="de-CH" sz="1000" dirty="0" err="1">
                  <a:solidFill>
                    <a:schemeClr val="bg1"/>
                  </a:solidFill>
                </a:rPr>
                <a:t>Healthsystems</a:t>
              </a:r>
              <a:endParaRPr lang="de-CH" sz="1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0853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/>
      <p:bldP spid="43" grpId="0"/>
      <p:bldP spid="44" grpId="0"/>
      <p:bldP spid="4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B304B3B-85CD-4A6C-AE98-5A261201E885}"/>
              </a:ext>
            </a:extLst>
          </p:cNvPr>
          <p:cNvGrpSpPr/>
          <p:nvPr/>
        </p:nvGrpSpPr>
        <p:grpSpPr>
          <a:xfrm>
            <a:off x="0" y="0"/>
            <a:ext cx="12206927" cy="6887374"/>
            <a:chOff x="0" y="0"/>
            <a:chExt cx="12206927" cy="6887374"/>
          </a:xfrm>
        </p:grpSpPr>
        <p:sp>
          <p:nvSpPr>
            <p:cNvPr id="68" name="Rechteck 67">
              <a:extLst>
                <a:ext uri="{FF2B5EF4-FFF2-40B4-BE49-F238E27FC236}">
                  <a16:creationId xmlns:a16="http://schemas.microsoft.com/office/drawing/2014/main" id="{909F8408-5C17-44E8-8D85-4BCF926E20E8}"/>
                </a:ext>
              </a:extLst>
            </p:cNvPr>
            <p:cNvSpPr/>
            <p:nvPr/>
          </p:nvSpPr>
          <p:spPr>
            <a:xfrm>
              <a:off x="0" y="0"/>
              <a:ext cx="12206927" cy="688737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9CD8365F-663C-4CD4-BDC2-D34D812FC44E}"/>
                </a:ext>
              </a:extLst>
            </p:cNvPr>
            <p:cNvSpPr txBox="1"/>
            <p:nvPr/>
          </p:nvSpPr>
          <p:spPr>
            <a:xfrm>
              <a:off x="561636" y="530492"/>
              <a:ext cx="6604708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CH" sz="4000" dirty="0">
                  <a:solidFill>
                    <a:srgbClr val="CC33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DIGITAL HEALTHCARE</a:t>
              </a:r>
            </a:p>
          </p:txBody>
        </p:sp>
        <p:sp>
          <p:nvSpPr>
            <p:cNvPr id="104" name="Textfeld 103">
              <a:extLst>
                <a:ext uri="{FF2B5EF4-FFF2-40B4-BE49-F238E27FC236}">
                  <a16:creationId xmlns:a16="http://schemas.microsoft.com/office/drawing/2014/main" id="{C0B27AEE-834F-4539-A339-C780EAD5BC37}"/>
                </a:ext>
              </a:extLst>
            </p:cNvPr>
            <p:cNvSpPr txBox="1"/>
            <p:nvPr/>
          </p:nvSpPr>
          <p:spPr>
            <a:xfrm>
              <a:off x="422196" y="5212777"/>
              <a:ext cx="28910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C00000"/>
                </a:buClr>
              </a:pPr>
              <a:r>
                <a:rPr lang="de-CH" sz="2400" b="1" dirty="0">
                  <a:solidFill>
                    <a:schemeClr val="bg1"/>
                  </a:solidFill>
                </a:rPr>
                <a:t>manage </a:t>
              </a:r>
              <a:r>
                <a:rPr lang="de-CH" sz="2400" b="1" dirty="0" err="1">
                  <a:solidFill>
                    <a:schemeClr val="bg1"/>
                  </a:solidFill>
                </a:rPr>
                <a:t>data</a:t>
              </a:r>
              <a:r>
                <a:rPr lang="de-CH" sz="2400" b="1" dirty="0">
                  <a:solidFill>
                    <a:schemeClr val="bg1"/>
                  </a:solidFill>
                </a:rPr>
                <a:t> </a:t>
              </a:r>
              <a:r>
                <a:rPr lang="de-CH" sz="2400" b="1" dirty="0" err="1">
                  <a:solidFill>
                    <a:schemeClr val="bg1"/>
                  </a:solidFill>
                </a:rPr>
                <a:t>as</a:t>
              </a:r>
              <a:br>
                <a:rPr lang="de-CH" sz="2400" b="1" dirty="0">
                  <a:solidFill>
                    <a:schemeClr val="bg1"/>
                  </a:solidFill>
                </a:rPr>
              </a:br>
              <a:r>
                <a:rPr lang="de-CH" sz="2400" b="1" dirty="0">
                  <a:solidFill>
                    <a:schemeClr val="bg1"/>
                  </a:solidFill>
                </a:rPr>
                <a:t>a </a:t>
              </a:r>
              <a:r>
                <a:rPr lang="de-CH" sz="2400" b="1" dirty="0" err="1">
                  <a:solidFill>
                    <a:schemeClr val="bg1"/>
                  </a:solidFill>
                </a:rPr>
                <a:t>strategic</a:t>
              </a:r>
              <a:r>
                <a:rPr lang="de-CH" sz="2400" b="1" dirty="0">
                  <a:solidFill>
                    <a:schemeClr val="bg1"/>
                  </a:solidFill>
                </a:rPr>
                <a:t> </a:t>
              </a:r>
              <a:r>
                <a:rPr lang="de-CH" sz="2400" b="1" dirty="0" err="1">
                  <a:solidFill>
                    <a:schemeClr val="bg1"/>
                  </a:solidFill>
                </a:rPr>
                <a:t>asset</a:t>
              </a:r>
              <a:endParaRPr lang="de-CH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05" name="Textfeld 104">
              <a:extLst>
                <a:ext uri="{FF2B5EF4-FFF2-40B4-BE49-F238E27FC236}">
                  <a16:creationId xmlns:a16="http://schemas.microsoft.com/office/drawing/2014/main" id="{5BDE82D4-6D2D-4FBF-B5D5-7E0FA236701E}"/>
                </a:ext>
              </a:extLst>
            </p:cNvPr>
            <p:cNvSpPr txBox="1"/>
            <p:nvPr/>
          </p:nvSpPr>
          <p:spPr>
            <a:xfrm>
              <a:off x="3315489" y="5212777"/>
              <a:ext cx="28910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C00000"/>
                </a:buClr>
              </a:pPr>
              <a:r>
                <a:rPr lang="de-CH" sz="2400" b="1" dirty="0" err="1">
                  <a:solidFill>
                    <a:schemeClr val="bg1"/>
                  </a:solidFill>
                </a:rPr>
                <a:t>empower</a:t>
              </a:r>
              <a:r>
                <a:rPr lang="de-CH" sz="2400" b="1" dirty="0">
                  <a:solidFill>
                    <a:schemeClr val="bg1"/>
                  </a:solidFill>
                </a:rPr>
                <a:t> </a:t>
              </a:r>
              <a:r>
                <a:rPr lang="de-CH" sz="2400" b="1" dirty="0" err="1">
                  <a:solidFill>
                    <a:schemeClr val="bg1"/>
                  </a:solidFill>
                </a:rPr>
                <a:t>data-driven</a:t>
              </a:r>
              <a:r>
                <a:rPr lang="de-CH" sz="2400" b="1" dirty="0">
                  <a:solidFill>
                    <a:schemeClr val="bg1"/>
                  </a:solidFill>
                </a:rPr>
                <a:t> </a:t>
              </a:r>
              <a:r>
                <a:rPr lang="de-CH" sz="2400" b="1" dirty="0" err="1">
                  <a:solidFill>
                    <a:schemeClr val="bg1"/>
                  </a:solidFill>
                </a:rPr>
                <a:t>decisions</a:t>
              </a:r>
              <a:endParaRPr lang="de-CH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06" name="Textfeld 105">
              <a:extLst>
                <a:ext uri="{FF2B5EF4-FFF2-40B4-BE49-F238E27FC236}">
                  <a16:creationId xmlns:a16="http://schemas.microsoft.com/office/drawing/2014/main" id="{D24ED3DF-9CBF-4883-8096-1B27BF94559C}"/>
                </a:ext>
              </a:extLst>
            </p:cNvPr>
            <p:cNvSpPr txBox="1"/>
            <p:nvPr/>
          </p:nvSpPr>
          <p:spPr>
            <a:xfrm>
              <a:off x="6314160" y="5212777"/>
              <a:ext cx="28910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C00000"/>
                </a:buClr>
              </a:pPr>
              <a:r>
                <a:rPr lang="de-CH" sz="2400" b="1" dirty="0">
                  <a:solidFill>
                    <a:srgbClr val="CC3300"/>
                  </a:solidFill>
                </a:rPr>
                <a:t>connect </a:t>
              </a:r>
              <a:r>
                <a:rPr lang="de-CH" sz="2400" b="1" dirty="0" err="1">
                  <a:solidFill>
                    <a:srgbClr val="CC3300"/>
                  </a:solidFill>
                </a:rPr>
                <a:t>patients</a:t>
              </a:r>
              <a:br>
                <a:rPr lang="de-CH" sz="2400" b="1" dirty="0">
                  <a:solidFill>
                    <a:srgbClr val="CC3300"/>
                  </a:solidFill>
                </a:rPr>
              </a:br>
              <a:r>
                <a:rPr lang="de-CH" sz="2400" b="1" dirty="0">
                  <a:solidFill>
                    <a:srgbClr val="CC3300"/>
                  </a:solidFill>
                </a:rPr>
                <a:t>and care </a:t>
              </a:r>
              <a:r>
                <a:rPr lang="de-CH" sz="2400" b="1" dirty="0" err="1">
                  <a:solidFill>
                    <a:srgbClr val="CC3300"/>
                  </a:solidFill>
                </a:rPr>
                <a:t>teams</a:t>
              </a:r>
              <a:endParaRPr lang="de-CH" sz="2400" b="1" dirty="0">
                <a:solidFill>
                  <a:srgbClr val="CC3300"/>
                </a:solidFill>
              </a:endParaRPr>
            </a:p>
          </p:txBody>
        </p:sp>
        <p:sp>
          <p:nvSpPr>
            <p:cNvPr id="107" name="Textfeld 106">
              <a:extLst>
                <a:ext uri="{FF2B5EF4-FFF2-40B4-BE49-F238E27FC236}">
                  <a16:creationId xmlns:a16="http://schemas.microsoft.com/office/drawing/2014/main" id="{89B3D88E-6968-4124-8792-D069083F92CC}"/>
                </a:ext>
              </a:extLst>
            </p:cNvPr>
            <p:cNvSpPr txBox="1"/>
            <p:nvPr/>
          </p:nvSpPr>
          <p:spPr>
            <a:xfrm>
              <a:off x="9249692" y="5212777"/>
              <a:ext cx="28910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C00000"/>
                </a:buClr>
              </a:pPr>
              <a:r>
                <a:rPr lang="de-CH" sz="2400" b="1" dirty="0" err="1">
                  <a:solidFill>
                    <a:schemeClr val="bg1"/>
                  </a:solidFill>
                </a:rPr>
                <a:t>build</a:t>
              </a:r>
              <a:r>
                <a:rPr lang="de-CH" sz="2400" b="1" dirty="0">
                  <a:solidFill>
                    <a:schemeClr val="bg1"/>
                  </a:solidFill>
                </a:rPr>
                <a:t> a </a:t>
              </a:r>
              <a:r>
                <a:rPr lang="de-CH" sz="2400" b="1" dirty="0" err="1">
                  <a:solidFill>
                    <a:schemeClr val="bg1"/>
                  </a:solidFill>
                </a:rPr>
                <a:t>learning</a:t>
              </a:r>
              <a:br>
                <a:rPr lang="de-CH" sz="2400" b="1" dirty="0">
                  <a:solidFill>
                    <a:schemeClr val="bg1"/>
                  </a:solidFill>
                </a:rPr>
              </a:br>
              <a:r>
                <a:rPr lang="de-CH" sz="2400" b="1" dirty="0" err="1">
                  <a:solidFill>
                    <a:schemeClr val="bg1"/>
                  </a:solidFill>
                </a:rPr>
                <a:t>health</a:t>
              </a:r>
              <a:r>
                <a:rPr lang="de-CH" sz="2400" b="1" dirty="0">
                  <a:solidFill>
                    <a:schemeClr val="bg1"/>
                  </a:solidFill>
                </a:rPr>
                <a:t> </a:t>
              </a:r>
              <a:r>
                <a:rPr lang="de-CH" sz="2400" b="1" dirty="0" err="1">
                  <a:solidFill>
                    <a:schemeClr val="bg1"/>
                  </a:solidFill>
                </a:rPr>
                <a:t>system</a:t>
              </a:r>
              <a:endParaRPr lang="de-CH" sz="2400" b="1" dirty="0">
                <a:solidFill>
                  <a:schemeClr val="bg1"/>
                </a:solidFill>
              </a:endParaRP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6578E9FF-FBF9-4702-B3BB-4A6D2256DE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4" r="8212" b="18069"/>
            <a:stretch/>
          </p:blipFill>
          <p:spPr>
            <a:xfrm>
              <a:off x="1425696" y="1888960"/>
              <a:ext cx="931893" cy="896289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CF909090-3A5A-49A6-BF44-93AB5DFAB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40"/>
            <a:stretch/>
          </p:blipFill>
          <p:spPr>
            <a:xfrm>
              <a:off x="2147051" y="1688376"/>
              <a:ext cx="795472" cy="671064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8535053F-A833-488B-A298-DA9F71511C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76" r="12621" b="15054"/>
            <a:stretch/>
          </p:blipFill>
          <p:spPr>
            <a:xfrm>
              <a:off x="7981884" y="3206655"/>
              <a:ext cx="766327" cy="872566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AF53608C-1465-4927-8E25-34BB9A41D9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50" r="13193" b="14486"/>
            <a:stretch/>
          </p:blipFill>
          <p:spPr>
            <a:xfrm>
              <a:off x="6645380" y="3055835"/>
              <a:ext cx="893457" cy="1023386"/>
            </a:xfrm>
            <a:prstGeom prst="rect">
              <a:avLst/>
            </a:prstGeom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DAEFE4C6-4451-4DE4-BD54-2168FC57F3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47"/>
            <a:stretch/>
          </p:blipFill>
          <p:spPr>
            <a:xfrm>
              <a:off x="672305" y="3093402"/>
              <a:ext cx="429835" cy="35914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60F33FAB-129D-4BD8-B7AB-15118C742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61" r="9396" b="17422"/>
            <a:stretch/>
          </p:blipFill>
          <p:spPr>
            <a:xfrm>
              <a:off x="699657" y="3624800"/>
              <a:ext cx="341849" cy="35223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F1FB59AD-386E-40E6-9823-A477D118B3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67"/>
            <a:stretch/>
          </p:blipFill>
          <p:spPr>
            <a:xfrm>
              <a:off x="690542" y="4679297"/>
              <a:ext cx="316249" cy="26670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DC6B1754-F2D3-43B1-A182-F236F9BAFA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74" r="9580" b="15243"/>
            <a:stretch/>
          </p:blipFill>
          <p:spPr>
            <a:xfrm>
              <a:off x="728093" y="2617469"/>
              <a:ext cx="298977" cy="32804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EEAB4997-3F62-4C46-B6C1-E79810ACC3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9" t="3083" r="23808" b="16304"/>
            <a:stretch/>
          </p:blipFill>
          <p:spPr>
            <a:xfrm>
              <a:off x="762566" y="2090545"/>
              <a:ext cx="242075" cy="38328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A3F73591-FE20-4E7C-B6D3-E55E3E8BE8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05"/>
            <a:stretch/>
          </p:blipFill>
          <p:spPr>
            <a:xfrm>
              <a:off x="2374196" y="2393928"/>
              <a:ext cx="412751" cy="357007"/>
            </a:xfrm>
            <a:prstGeom prst="rect">
              <a:avLst/>
            </a:prstGeom>
          </p:spPr>
        </p:pic>
        <p:sp>
          <p:nvSpPr>
            <p:cNvPr id="45" name="Flussdiagramm: Verbinder 44">
              <a:extLst>
                <a:ext uri="{FF2B5EF4-FFF2-40B4-BE49-F238E27FC236}">
                  <a16:creationId xmlns:a16="http://schemas.microsoft.com/office/drawing/2014/main" id="{708F5692-5E04-4157-82C6-95D8BB9745E3}"/>
                </a:ext>
              </a:extLst>
            </p:cNvPr>
            <p:cNvSpPr/>
            <p:nvPr/>
          </p:nvSpPr>
          <p:spPr>
            <a:xfrm>
              <a:off x="656924" y="3049927"/>
              <a:ext cx="437147" cy="457200"/>
            </a:xfrm>
            <a:prstGeom prst="flowChartConnector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6" name="Flussdiagramm: Verbinder 45">
              <a:extLst>
                <a:ext uri="{FF2B5EF4-FFF2-40B4-BE49-F238E27FC236}">
                  <a16:creationId xmlns:a16="http://schemas.microsoft.com/office/drawing/2014/main" id="{49C90834-2095-4E2D-8797-0E0D838454BE}"/>
                </a:ext>
              </a:extLst>
            </p:cNvPr>
            <p:cNvSpPr/>
            <p:nvPr/>
          </p:nvSpPr>
          <p:spPr>
            <a:xfrm>
              <a:off x="664993" y="4589671"/>
              <a:ext cx="437147" cy="457200"/>
            </a:xfrm>
            <a:prstGeom prst="flowChartConnector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7" name="Flussdiagramm: Verbinder 46">
              <a:extLst>
                <a:ext uri="{FF2B5EF4-FFF2-40B4-BE49-F238E27FC236}">
                  <a16:creationId xmlns:a16="http://schemas.microsoft.com/office/drawing/2014/main" id="{ACA9194E-74EE-4C68-A796-B27A3CECACB8}"/>
                </a:ext>
              </a:extLst>
            </p:cNvPr>
            <p:cNvSpPr/>
            <p:nvPr/>
          </p:nvSpPr>
          <p:spPr>
            <a:xfrm>
              <a:off x="652009" y="3566690"/>
              <a:ext cx="437147" cy="457200"/>
            </a:xfrm>
            <a:prstGeom prst="flowChartConnector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9" name="Flussdiagramm: Verbinder 48">
              <a:extLst>
                <a:ext uri="{FF2B5EF4-FFF2-40B4-BE49-F238E27FC236}">
                  <a16:creationId xmlns:a16="http://schemas.microsoft.com/office/drawing/2014/main" id="{4F99FC35-E0CC-40BF-A482-CB1F9D04D71C}"/>
                </a:ext>
              </a:extLst>
            </p:cNvPr>
            <p:cNvSpPr/>
            <p:nvPr/>
          </p:nvSpPr>
          <p:spPr>
            <a:xfrm>
              <a:off x="664993" y="2041260"/>
              <a:ext cx="437147" cy="457200"/>
            </a:xfrm>
            <a:prstGeom prst="flowChartConnector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D4EB5AAC-32A9-4A26-A3C5-DADD3B08E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47" t="6549" r="10936" b="20819"/>
            <a:stretch/>
          </p:blipFill>
          <p:spPr>
            <a:xfrm>
              <a:off x="703438" y="4157365"/>
              <a:ext cx="331571" cy="309475"/>
            </a:xfrm>
            <a:prstGeom prst="rect">
              <a:avLst/>
            </a:prstGeom>
            <a:ln>
              <a:noFill/>
            </a:ln>
          </p:spPr>
        </p:pic>
        <p:sp>
          <p:nvSpPr>
            <p:cNvPr id="53" name="Flussdiagramm: Verbinder 52">
              <a:extLst>
                <a:ext uri="{FF2B5EF4-FFF2-40B4-BE49-F238E27FC236}">
                  <a16:creationId xmlns:a16="http://schemas.microsoft.com/office/drawing/2014/main" id="{12AA82B0-1BC0-4ABE-B4A8-924AA734657B}"/>
                </a:ext>
              </a:extLst>
            </p:cNvPr>
            <p:cNvSpPr/>
            <p:nvPr/>
          </p:nvSpPr>
          <p:spPr>
            <a:xfrm>
              <a:off x="652009" y="2558410"/>
              <a:ext cx="437147" cy="457200"/>
            </a:xfrm>
            <a:prstGeom prst="flowChartConnector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4" name="Flussdiagramm: Verbinder 53">
              <a:extLst>
                <a:ext uri="{FF2B5EF4-FFF2-40B4-BE49-F238E27FC236}">
                  <a16:creationId xmlns:a16="http://schemas.microsoft.com/office/drawing/2014/main" id="{3EB24F2A-A6C3-400C-A080-439F1EE61E27}"/>
                </a:ext>
              </a:extLst>
            </p:cNvPr>
            <p:cNvSpPr/>
            <p:nvPr/>
          </p:nvSpPr>
          <p:spPr>
            <a:xfrm>
              <a:off x="664821" y="4079008"/>
              <a:ext cx="437147" cy="457200"/>
            </a:xfrm>
            <a:prstGeom prst="flowChartConnector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56" name="Gerader Verbinder 55">
              <a:extLst>
                <a:ext uri="{FF2B5EF4-FFF2-40B4-BE49-F238E27FC236}">
                  <a16:creationId xmlns:a16="http://schemas.microsoft.com/office/drawing/2014/main" id="{3DEB369F-EE24-47B9-9656-A3FA4011F717}"/>
                </a:ext>
              </a:extLst>
            </p:cNvPr>
            <p:cNvCxnSpPr/>
            <p:nvPr/>
          </p:nvCxnSpPr>
          <p:spPr>
            <a:xfrm>
              <a:off x="1254012" y="2238052"/>
              <a:ext cx="0" cy="2643145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r Verbinder 56">
              <a:extLst>
                <a:ext uri="{FF2B5EF4-FFF2-40B4-BE49-F238E27FC236}">
                  <a16:creationId xmlns:a16="http://schemas.microsoft.com/office/drawing/2014/main" id="{2583FFFB-88FF-4031-B1ED-FA804BC8036D}"/>
                </a:ext>
              </a:extLst>
            </p:cNvPr>
            <p:cNvCxnSpPr/>
            <p:nvPr/>
          </p:nvCxnSpPr>
          <p:spPr>
            <a:xfrm flipH="1">
              <a:off x="1254012" y="3543387"/>
              <a:ext cx="465365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1" name="Grafik 60">
              <a:extLst>
                <a:ext uri="{FF2B5EF4-FFF2-40B4-BE49-F238E27FC236}">
                  <a16:creationId xmlns:a16="http://schemas.microsoft.com/office/drawing/2014/main" id="{44BF2D77-7DDF-4ADE-B6EB-F7706DCFCB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05"/>
            <a:stretch/>
          </p:blipFill>
          <p:spPr>
            <a:xfrm>
              <a:off x="2728411" y="2390989"/>
              <a:ext cx="412751" cy="357007"/>
            </a:xfrm>
            <a:prstGeom prst="rect">
              <a:avLst/>
            </a:prstGeom>
          </p:spPr>
        </p:pic>
        <p:pic>
          <p:nvPicPr>
            <p:cNvPr id="62" name="Grafik 61">
              <a:extLst>
                <a:ext uri="{FF2B5EF4-FFF2-40B4-BE49-F238E27FC236}">
                  <a16:creationId xmlns:a16="http://schemas.microsoft.com/office/drawing/2014/main" id="{5C8BE4E4-D3A3-4D9C-8745-D64F86371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05"/>
            <a:stretch/>
          </p:blipFill>
          <p:spPr>
            <a:xfrm>
              <a:off x="2728411" y="2737934"/>
              <a:ext cx="412751" cy="357007"/>
            </a:xfrm>
            <a:prstGeom prst="rect">
              <a:avLst/>
            </a:prstGeom>
          </p:spPr>
        </p:pic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9D76A97C-E5D4-4AD1-9773-6F84ED7B2E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05"/>
            <a:stretch/>
          </p:blipFill>
          <p:spPr>
            <a:xfrm>
              <a:off x="2719512" y="3095816"/>
              <a:ext cx="412751" cy="357007"/>
            </a:xfrm>
            <a:prstGeom prst="rect">
              <a:avLst/>
            </a:prstGeom>
          </p:spPr>
        </p:pic>
        <p:pic>
          <p:nvPicPr>
            <p:cNvPr id="64" name="Grafik 63">
              <a:extLst>
                <a:ext uri="{FF2B5EF4-FFF2-40B4-BE49-F238E27FC236}">
                  <a16:creationId xmlns:a16="http://schemas.microsoft.com/office/drawing/2014/main" id="{5F7B8C5F-03E0-43AF-8488-E151562822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05"/>
            <a:stretch/>
          </p:blipFill>
          <p:spPr>
            <a:xfrm>
              <a:off x="2728411" y="3442531"/>
              <a:ext cx="412751" cy="357007"/>
            </a:xfrm>
            <a:prstGeom prst="rect">
              <a:avLst/>
            </a:prstGeom>
          </p:spPr>
        </p:pic>
        <p:pic>
          <p:nvPicPr>
            <p:cNvPr id="65" name="Grafik 64">
              <a:extLst>
                <a:ext uri="{FF2B5EF4-FFF2-40B4-BE49-F238E27FC236}">
                  <a16:creationId xmlns:a16="http://schemas.microsoft.com/office/drawing/2014/main" id="{3582F59C-0E94-42EA-A930-129CC079A3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05"/>
            <a:stretch/>
          </p:blipFill>
          <p:spPr>
            <a:xfrm>
              <a:off x="2728411" y="3784764"/>
              <a:ext cx="412751" cy="357007"/>
            </a:xfrm>
            <a:prstGeom prst="rect">
              <a:avLst/>
            </a:prstGeom>
          </p:spPr>
        </p:pic>
        <p:pic>
          <p:nvPicPr>
            <p:cNvPr id="66" name="Grafik 65">
              <a:extLst>
                <a:ext uri="{FF2B5EF4-FFF2-40B4-BE49-F238E27FC236}">
                  <a16:creationId xmlns:a16="http://schemas.microsoft.com/office/drawing/2014/main" id="{B4784057-E88F-4C28-90C1-565FD6E418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05"/>
            <a:stretch/>
          </p:blipFill>
          <p:spPr>
            <a:xfrm>
              <a:off x="2374196" y="3790236"/>
              <a:ext cx="412751" cy="357007"/>
            </a:xfrm>
            <a:prstGeom prst="rect">
              <a:avLst/>
            </a:prstGeom>
          </p:spPr>
        </p:pic>
        <p:pic>
          <p:nvPicPr>
            <p:cNvPr id="67" name="Grafik 66">
              <a:extLst>
                <a:ext uri="{FF2B5EF4-FFF2-40B4-BE49-F238E27FC236}">
                  <a16:creationId xmlns:a16="http://schemas.microsoft.com/office/drawing/2014/main" id="{D831788E-2545-425A-8313-FED8B7B30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05"/>
            <a:stretch/>
          </p:blipFill>
          <p:spPr>
            <a:xfrm>
              <a:off x="2031651" y="3790236"/>
              <a:ext cx="412751" cy="357007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3AD45081-654D-4D08-8E0D-784360996D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50" r="16082" b="16560"/>
            <a:stretch/>
          </p:blipFill>
          <p:spPr>
            <a:xfrm>
              <a:off x="1436306" y="3684518"/>
              <a:ext cx="558967" cy="66187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Grafik 71">
              <a:extLst>
                <a:ext uri="{FF2B5EF4-FFF2-40B4-BE49-F238E27FC236}">
                  <a16:creationId xmlns:a16="http://schemas.microsoft.com/office/drawing/2014/main" id="{AF3623B1-24A4-4362-BC85-DE0243D6B6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34" r="22481" b="14956"/>
            <a:stretch/>
          </p:blipFill>
          <p:spPr>
            <a:xfrm>
              <a:off x="3722278" y="1716497"/>
              <a:ext cx="2070852" cy="3168286"/>
            </a:xfrm>
            <a:prstGeom prst="rect">
              <a:avLst/>
            </a:prstGeom>
          </p:spPr>
        </p:pic>
        <p:cxnSp>
          <p:nvCxnSpPr>
            <p:cNvPr id="73" name="Gerader Verbinder 72">
              <a:extLst>
                <a:ext uri="{FF2B5EF4-FFF2-40B4-BE49-F238E27FC236}">
                  <a16:creationId xmlns:a16="http://schemas.microsoft.com/office/drawing/2014/main" id="{EC5BAE94-73A9-4BD0-829E-A9FE84BA60F6}"/>
                </a:ext>
              </a:extLst>
            </p:cNvPr>
            <p:cNvCxnSpPr/>
            <p:nvPr/>
          </p:nvCxnSpPr>
          <p:spPr>
            <a:xfrm flipH="1">
              <a:off x="4471577" y="3544088"/>
              <a:ext cx="386922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feld 74">
              <a:extLst>
                <a:ext uri="{FF2B5EF4-FFF2-40B4-BE49-F238E27FC236}">
                  <a16:creationId xmlns:a16="http://schemas.microsoft.com/office/drawing/2014/main" id="{9614633F-D21A-445E-981D-06038616A115}"/>
                </a:ext>
              </a:extLst>
            </p:cNvPr>
            <p:cNvSpPr txBox="1"/>
            <p:nvPr/>
          </p:nvSpPr>
          <p:spPr>
            <a:xfrm>
              <a:off x="4801856" y="3078645"/>
              <a:ext cx="31771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dirty="0">
                  <a:solidFill>
                    <a:schemeClr val="bg1">
                      <a:lumMod val="85000"/>
                    </a:schemeClr>
                  </a:solidFill>
                </a:rPr>
                <a:t>A</a:t>
              </a:r>
              <a:br>
                <a:rPr lang="de-CH" dirty="0"/>
              </a:br>
              <a:r>
                <a:rPr lang="de-CH" b="1" dirty="0">
                  <a:solidFill>
                    <a:srgbClr val="CC3300"/>
                  </a:solidFill>
                </a:rPr>
                <a:t>B</a:t>
              </a:r>
              <a:br>
                <a:rPr lang="de-CH" dirty="0"/>
              </a:br>
              <a:r>
                <a:rPr lang="de-CH" dirty="0">
                  <a:solidFill>
                    <a:schemeClr val="bg1">
                      <a:lumMod val="85000"/>
                    </a:schemeClr>
                  </a:solidFill>
                </a:rPr>
                <a:t>C</a:t>
              </a:r>
            </a:p>
          </p:txBody>
        </p:sp>
        <p:pic>
          <p:nvPicPr>
            <p:cNvPr id="76" name="Grafik 75">
              <a:extLst>
                <a:ext uri="{FF2B5EF4-FFF2-40B4-BE49-F238E27FC236}">
                  <a16:creationId xmlns:a16="http://schemas.microsoft.com/office/drawing/2014/main" id="{4534BC74-052B-4B98-811D-B3867A454A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05"/>
            <a:stretch/>
          </p:blipFill>
          <p:spPr>
            <a:xfrm rot="10800000">
              <a:off x="3067510" y="3379432"/>
              <a:ext cx="412751" cy="357007"/>
            </a:xfrm>
            <a:prstGeom prst="rect">
              <a:avLst/>
            </a:prstGeom>
          </p:spPr>
        </p:pic>
        <p:pic>
          <p:nvPicPr>
            <p:cNvPr id="77" name="Grafik 76">
              <a:extLst>
                <a:ext uri="{FF2B5EF4-FFF2-40B4-BE49-F238E27FC236}">
                  <a16:creationId xmlns:a16="http://schemas.microsoft.com/office/drawing/2014/main" id="{C195F0D9-F776-429D-A282-43D9D02410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05"/>
            <a:stretch/>
          </p:blipFill>
          <p:spPr>
            <a:xfrm rot="10800000">
              <a:off x="3404699" y="3378409"/>
              <a:ext cx="412751" cy="357007"/>
            </a:xfrm>
            <a:prstGeom prst="rect">
              <a:avLst/>
            </a:prstGeom>
          </p:spPr>
        </p:pic>
        <p:pic>
          <p:nvPicPr>
            <p:cNvPr id="78" name="Grafik 77">
              <a:extLst>
                <a:ext uri="{FF2B5EF4-FFF2-40B4-BE49-F238E27FC236}">
                  <a16:creationId xmlns:a16="http://schemas.microsoft.com/office/drawing/2014/main" id="{ACB7C54B-F76E-453E-80C6-47AB93A755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05"/>
            <a:stretch/>
          </p:blipFill>
          <p:spPr>
            <a:xfrm rot="10800000">
              <a:off x="3741888" y="3382500"/>
              <a:ext cx="412751" cy="357007"/>
            </a:xfrm>
            <a:prstGeom prst="rect">
              <a:avLst/>
            </a:prstGeom>
          </p:spPr>
        </p:pic>
        <p:pic>
          <p:nvPicPr>
            <p:cNvPr id="79" name="Grafik 78">
              <a:extLst>
                <a:ext uri="{FF2B5EF4-FFF2-40B4-BE49-F238E27FC236}">
                  <a16:creationId xmlns:a16="http://schemas.microsoft.com/office/drawing/2014/main" id="{CF9FAEE7-E799-496C-AE4A-9EB63F154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05"/>
            <a:stretch/>
          </p:blipFill>
          <p:spPr>
            <a:xfrm rot="10800000">
              <a:off x="4079077" y="3382500"/>
              <a:ext cx="412751" cy="357007"/>
            </a:xfrm>
            <a:prstGeom prst="rect">
              <a:avLst/>
            </a:prstGeom>
          </p:spPr>
        </p:pic>
        <p:grpSp>
          <p:nvGrpSpPr>
            <p:cNvPr id="81" name="Gruppieren 80">
              <a:extLst>
                <a:ext uri="{FF2B5EF4-FFF2-40B4-BE49-F238E27FC236}">
                  <a16:creationId xmlns:a16="http://schemas.microsoft.com/office/drawing/2014/main" id="{D7097A5C-B354-49C7-8B0C-D0EA5F0466F3}"/>
                </a:ext>
              </a:extLst>
            </p:cNvPr>
            <p:cNvGrpSpPr/>
            <p:nvPr/>
          </p:nvGrpSpPr>
          <p:grpSpPr>
            <a:xfrm>
              <a:off x="1784519" y="2834702"/>
              <a:ext cx="931894" cy="907110"/>
              <a:chOff x="1736673" y="2748147"/>
              <a:chExt cx="931894" cy="907110"/>
            </a:xfrm>
          </p:grpSpPr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618288EF-59CB-4B24-A859-40B434E412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64" t="6099" r="11345" b="17010"/>
              <a:stretch/>
            </p:blipFill>
            <p:spPr>
              <a:xfrm>
                <a:off x="1736673" y="2748147"/>
                <a:ext cx="931894" cy="907110"/>
              </a:xfrm>
              <a:prstGeom prst="rect">
                <a:avLst/>
              </a:prstGeom>
            </p:spPr>
          </p:pic>
          <p:sp>
            <p:nvSpPr>
              <p:cNvPr id="80" name="Flussdiagramm: Verbinder 79">
                <a:extLst>
                  <a:ext uri="{FF2B5EF4-FFF2-40B4-BE49-F238E27FC236}">
                    <a16:creationId xmlns:a16="http://schemas.microsoft.com/office/drawing/2014/main" id="{6E2BE0EF-846B-4607-BB06-05B07ECE46F8}"/>
                  </a:ext>
                </a:extLst>
              </p:cNvPr>
              <p:cNvSpPr/>
              <p:nvPr/>
            </p:nvSpPr>
            <p:spPr>
              <a:xfrm>
                <a:off x="1913812" y="3306350"/>
                <a:ext cx="153491" cy="21224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FC872028-8805-4721-9E93-39BD2E24AC4A}"/>
                </a:ext>
              </a:extLst>
            </p:cNvPr>
            <p:cNvGrpSpPr/>
            <p:nvPr/>
          </p:nvGrpSpPr>
          <p:grpSpPr>
            <a:xfrm>
              <a:off x="7268815" y="2608445"/>
              <a:ext cx="931894" cy="907110"/>
              <a:chOff x="1736673" y="2748147"/>
              <a:chExt cx="931894" cy="907110"/>
            </a:xfrm>
          </p:grpSpPr>
          <p:pic>
            <p:nvPicPr>
              <p:cNvPr id="83" name="Grafik 82">
                <a:extLst>
                  <a:ext uri="{FF2B5EF4-FFF2-40B4-BE49-F238E27FC236}">
                    <a16:creationId xmlns:a16="http://schemas.microsoft.com/office/drawing/2014/main" id="{1914D30B-300A-4024-807D-C42806102D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64" t="6099" r="11345" b="17010"/>
              <a:stretch/>
            </p:blipFill>
            <p:spPr>
              <a:xfrm>
                <a:off x="1736673" y="2748147"/>
                <a:ext cx="931894" cy="907110"/>
              </a:xfrm>
              <a:prstGeom prst="rect">
                <a:avLst/>
              </a:prstGeom>
            </p:spPr>
          </p:pic>
          <p:sp>
            <p:nvSpPr>
              <p:cNvPr id="84" name="Flussdiagramm: Verbinder 83">
                <a:extLst>
                  <a:ext uri="{FF2B5EF4-FFF2-40B4-BE49-F238E27FC236}">
                    <a16:creationId xmlns:a16="http://schemas.microsoft.com/office/drawing/2014/main" id="{EF7991D1-DED4-41B5-9C71-8FC347D4BDD4}"/>
                  </a:ext>
                </a:extLst>
              </p:cNvPr>
              <p:cNvSpPr/>
              <p:nvPr/>
            </p:nvSpPr>
            <p:spPr>
              <a:xfrm>
                <a:off x="1913812" y="3306350"/>
                <a:ext cx="153491" cy="21224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pic>
          <p:nvPicPr>
            <p:cNvPr id="88" name="Grafik 87">
              <a:extLst>
                <a:ext uri="{FF2B5EF4-FFF2-40B4-BE49-F238E27FC236}">
                  <a16:creationId xmlns:a16="http://schemas.microsoft.com/office/drawing/2014/main" id="{009A269A-26B0-40C3-B788-0B5FD5D3EE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97"/>
            <a:stretch/>
          </p:blipFill>
          <p:spPr>
            <a:xfrm>
              <a:off x="7631094" y="3548111"/>
              <a:ext cx="332690" cy="289117"/>
            </a:xfrm>
            <a:prstGeom prst="rect">
              <a:avLst/>
            </a:prstGeom>
          </p:spPr>
        </p:pic>
        <p:pic>
          <p:nvPicPr>
            <p:cNvPr id="89" name="Grafik 88">
              <a:extLst>
                <a:ext uri="{FF2B5EF4-FFF2-40B4-BE49-F238E27FC236}">
                  <a16:creationId xmlns:a16="http://schemas.microsoft.com/office/drawing/2014/main" id="{83CA8348-8BAD-4C73-A1FD-7DC2A1F32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05"/>
            <a:stretch/>
          </p:blipFill>
          <p:spPr>
            <a:xfrm rot="10800000">
              <a:off x="5349291" y="3368973"/>
              <a:ext cx="412751" cy="357007"/>
            </a:xfrm>
            <a:prstGeom prst="rect">
              <a:avLst/>
            </a:prstGeom>
          </p:spPr>
        </p:pic>
        <p:pic>
          <p:nvPicPr>
            <p:cNvPr id="90" name="Grafik 89">
              <a:extLst>
                <a:ext uri="{FF2B5EF4-FFF2-40B4-BE49-F238E27FC236}">
                  <a16:creationId xmlns:a16="http://schemas.microsoft.com/office/drawing/2014/main" id="{C3BDFC56-58FC-43BF-B5EA-B45BB735B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05"/>
            <a:stretch/>
          </p:blipFill>
          <p:spPr>
            <a:xfrm rot="16200000">
              <a:off x="5692022" y="3372335"/>
              <a:ext cx="412751" cy="357007"/>
            </a:xfrm>
            <a:prstGeom prst="rect">
              <a:avLst/>
            </a:prstGeom>
          </p:spPr>
        </p:pic>
        <p:pic>
          <p:nvPicPr>
            <p:cNvPr id="91" name="Grafik 90">
              <a:extLst>
                <a:ext uri="{FF2B5EF4-FFF2-40B4-BE49-F238E27FC236}">
                  <a16:creationId xmlns:a16="http://schemas.microsoft.com/office/drawing/2014/main" id="{5C93FC7F-BDC3-4C73-B631-239DBB672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05"/>
            <a:stretch/>
          </p:blipFill>
          <p:spPr>
            <a:xfrm>
              <a:off x="6027808" y="3382890"/>
              <a:ext cx="412751" cy="357007"/>
            </a:xfrm>
            <a:prstGeom prst="rect">
              <a:avLst/>
            </a:prstGeom>
          </p:spPr>
        </p:pic>
        <p:pic>
          <p:nvPicPr>
            <p:cNvPr id="92" name="Grafik 91">
              <a:extLst>
                <a:ext uri="{FF2B5EF4-FFF2-40B4-BE49-F238E27FC236}">
                  <a16:creationId xmlns:a16="http://schemas.microsoft.com/office/drawing/2014/main" id="{5665E272-F107-4E85-9A85-CB5D50960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05"/>
            <a:stretch/>
          </p:blipFill>
          <p:spPr>
            <a:xfrm rot="10800000">
              <a:off x="6365140" y="3382889"/>
              <a:ext cx="412751" cy="357007"/>
            </a:xfrm>
            <a:prstGeom prst="rect">
              <a:avLst/>
            </a:prstGeom>
          </p:spPr>
        </p:pic>
        <p:pic>
          <p:nvPicPr>
            <p:cNvPr id="93" name="Grafik 92">
              <a:extLst>
                <a:ext uri="{FF2B5EF4-FFF2-40B4-BE49-F238E27FC236}">
                  <a16:creationId xmlns:a16="http://schemas.microsoft.com/office/drawing/2014/main" id="{93CAE956-008A-43D3-98B9-FADF08CEED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05"/>
            <a:stretch/>
          </p:blipFill>
          <p:spPr>
            <a:xfrm rot="10800000">
              <a:off x="8642403" y="3377660"/>
              <a:ext cx="412751" cy="357007"/>
            </a:xfrm>
            <a:prstGeom prst="rect">
              <a:avLst/>
            </a:prstGeom>
          </p:spPr>
        </p:pic>
        <p:pic>
          <p:nvPicPr>
            <p:cNvPr id="94" name="Grafik 93">
              <a:extLst>
                <a:ext uri="{FF2B5EF4-FFF2-40B4-BE49-F238E27FC236}">
                  <a16:creationId xmlns:a16="http://schemas.microsoft.com/office/drawing/2014/main" id="{285AEFA4-B696-405F-AB48-767A506EF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05"/>
            <a:stretch/>
          </p:blipFill>
          <p:spPr>
            <a:xfrm rot="16200000">
              <a:off x="8985134" y="3381022"/>
              <a:ext cx="412751" cy="357007"/>
            </a:xfrm>
            <a:prstGeom prst="rect">
              <a:avLst/>
            </a:prstGeom>
          </p:spPr>
        </p:pic>
        <p:pic>
          <p:nvPicPr>
            <p:cNvPr id="95" name="Grafik 94">
              <a:extLst>
                <a:ext uri="{FF2B5EF4-FFF2-40B4-BE49-F238E27FC236}">
                  <a16:creationId xmlns:a16="http://schemas.microsoft.com/office/drawing/2014/main" id="{5FE847BF-F767-43B5-8565-FD55C6F70B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05"/>
            <a:stretch/>
          </p:blipFill>
          <p:spPr>
            <a:xfrm rot="16200000">
              <a:off x="9316487" y="3383611"/>
              <a:ext cx="412751" cy="357007"/>
            </a:xfrm>
            <a:prstGeom prst="rect">
              <a:avLst/>
            </a:prstGeom>
          </p:spPr>
        </p:pic>
        <p:sp>
          <p:nvSpPr>
            <p:cNvPr id="69" name="Rechteck 68">
              <a:extLst>
                <a:ext uri="{FF2B5EF4-FFF2-40B4-BE49-F238E27FC236}">
                  <a16:creationId xmlns:a16="http://schemas.microsoft.com/office/drawing/2014/main" id="{D9FD3250-42AC-4854-B48E-A46365EC3873}"/>
                </a:ext>
              </a:extLst>
            </p:cNvPr>
            <p:cNvSpPr/>
            <p:nvPr/>
          </p:nvSpPr>
          <p:spPr>
            <a:xfrm>
              <a:off x="7119148" y="798817"/>
              <a:ext cx="472356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>
                  <a:srgbClr val="0070C0"/>
                </a:buClr>
              </a:pP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</a:rPr>
                <a:t>REF: </a:t>
              </a:r>
              <a:r>
                <a:rPr lang="en-US" sz="1600" dirty="0" err="1">
                  <a:solidFill>
                    <a:schemeClr val="bg1">
                      <a:lumMod val="65000"/>
                    </a:schemeClr>
                  </a:solidFill>
                </a:rPr>
                <a:t>Fleisch</a:t>
              </a: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</a:rPr>
                <a:t> E, et al (2021): The Digital Pill. EMERALD</a:t>
              </a:r>
              <a:endParaRPr lang="en-US" sz="16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560CDD9C-44D9-4BBD-ADF1-08907B13BC3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495" y="2498460"/>
            <a:ext cx="1865401" cy="181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63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28+] Skateboarding Backgrounds on WallpaperSafari">
            <a:extLst>
              <a:ext uri="{FF2B5EF4-FFF2-40B4-BE49-F238E27FC236}">
                <a16:creationId xmlns:a16="http://schemas.microsoft.com/office/drawing/2014/main" id="{1B21087F-B45F-4D69-92A9-4B3B8801A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2" b="36633"/>
          <a:stretch/>
        </p:blipFill>
        <p:spPr bwMode="auto">
          <a:xfrm>
            <a:off x="0" y="0"/>
            <a:ext cx="122069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3DC5D710-9B93-43AB-B588-73F90BA18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811" y="1369559"/>
            <a:ext cx="1254554" cy="19202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4450165-A1A7-4B97-AB74-25E3B2AEA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663" y="3568205"/>
            <a:ext cx="1254554" cy="19202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93AC991F-F15B-4349-A6C9-B58FD0D4FF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7045" y="3568205"/>
            <a:ext cx="1259893" cy="19284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EF6D598E-1CE9-4307-B9FB-EA7F97E233A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13"/>
          <a:stretch/>
        </p:blipFill>
        <p:spPr>
          <a:xfrm>
            <a:off x="4987193" y="1369559"/>
            <a:ext cx="1254554" cy="19270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726C470-2904-40C1-82F4-84CBEFACE0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3432" y="1369559"/>
            <a:ext cx="1265551" cy="191886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03C54BD-36F9-4CD3-9114-1158EE4C8C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5147" y="3568205"/>
            <a:ext cx="1254554" cy="19202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ACCFF89-89D9-4223-9ECA-EE0EB52F53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23766" y="3568205"/>
            <a:ext cx="1254555" cy="19202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2980F0B-08BA-4910-9220-8BA9493C2C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5663" y="1369559"/>
            <a:ext cx="1270941" cy="19204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82B9DC8-EBA0-4967-A0DA-148578492A1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89" b="98756" l="60750" r="87100">
                        <a14:foregroundMark x1="73650" y1="29067" x2="73650" y2="29067"/>
                        <a14:foregroundMark x1="72600" y1="27467" x2="72600" y2="27467"/>
                        <a14:foregroundMark x1="75150" y1="15289" x2="75150" y2="15289"/>
                        <a14:foregroundMark x1="73050" y1="15644" x2="73050" y2="15644"/>
                        <a14:foregroundMark x1="73200" y1="15200" x2="73200" y2="15200"/>
                        <a14:foregroundMark x1="75550" y1="15200" x2="75550" y2="15200"/>
                        <a14:foregroundMark x1="75300" y1="17244" x2="75300" y2="17244"/>
                        <a14:foregroundMark x1="76850" y1="15111" x2="76850" y2="15111"/>
                        <a14:foregroundMark x1="77550" y1="12533" x2="77550" y2="12533"/>
                        <a14:foregroundMark x1="76650" y1="7289" x2="76650" y2="7289"/>
                        <a14:foregroundMark x1="74000" y1="19289" x2="74000" y2="19289"/>
                        <a14:foregroundMark x1="76750" y1="21689" x2="76750" y2="21689"/>
                        <a14:foregroundMark x1="82000" y1="23911" x2="82000" y2="23911"/>
                        <a14:foregroundMark x1="78950" y1="89156" x2="78950" y2="89156"/>
                        <a14:foregroundMark x1="69250" y1="83378" x2="69250" y2="83378"/>
                        <a14:foregroundMark x1="69350" y1="86044" x2="69350" y2="86044"/>
                        <a14:foregroundMark x1="73250" y1="92978" x2="73250" y2="92978"/>
                        <a14:foregroundMark x1="80400" y1="95644" x2="80400" y2="95644"/>
                        <a14:foregroundMark x1="74900" y1="98222" x2="74900" y2="98222"/>
                        <a14:foregroundMark x1="68300" y1="98756" x2="68300" y2="98756"/>
                        <a14:foregroundMark x1="75900" y1="97244" x2="75900" y2="97244"/>
                        <a14:foregroundMark x1="72600" y1="48889" x2="72600" y2="48889"/>
                        <a14:foregroundMark x1="75700" y1="12089" x2="75700" y2="12089"/>
                        <a14:foregroundMark x1="75950" y1="4089" x2="75950" y2="4089"/>
                        <a14:foregroundMark x1="86400" y1="18311" x2="86400" y2="18311"/>
                        <a14:foregroundMark x1="82800" y1="23556" x2="82800" y2="23556"/>
                        <a14:foregroundMark x1="75700" y1="48356" x2="75700" y2="48356"/>
                        <a14:foregroundMark x1="86850" y1="41600" x2="86850" y2="41600"/>
                        <a14:foregroundMark x1="60750" y1="57156" x2="60750" y2="57156"/>
                        <a14:foregroundMark x1="87100" y1="19733" x2="87100" y2="19733"/>
                        <a14:foregroundMark x1="75700" y1="51289" x2="75700" y2="51289"/>
                        <a14:foregroundMark x1="76750" y1="21600" x2="76750" y2="21600"/>
                        <a14:backgroundMark x1="85600" y1="28533" x2="85600" y2="28533"/>
                        <a14:backgroundMark x1="84750" y1="31911" x2="84750" y2="31911"/>
                      </a14:backgroundRemoval>
                    </a14:imgEffect>
                  </a14:imgLayer>
                </a14:imgProps>
              </a:ext>
            </a:extLst>
          </a:blip>
          <a:srcRect l="58613" t="1443" r="10409" b="52"/>
          <a:stretch/>
        </p:blipFill>
        <p:spPr>
          <a:xfrm>
            <a:off x="5989139" y="64008"/>
            <a:ext cx="3798419" cy="6793992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058" name="Picture 10" descr="On Their Own Terms: Helping Kids Understand… | PRA Health Sciences">
            <a:extLst>
              <a:ext uri="{FF2B5EF4-FFF2-40B4-BE49-F238E27FC236}">
                <a16:creationId xmlns:a16="http://schemas.microsoft.com/office/drawing/2014/main" id="{61E0C404-FF3C-4155-B64F-1CAA4FF7F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7918">
            <a:off x="10794465" y="5186616"/>
            <a:ext cx="1179194" cy="117919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A5D79E16-1EAF-45B1-9F17-42A035BB9BB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470" y="1251802"/>
            <a:ext cx="928209" cy="499437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96A688B4-B525-46C5-99A4-13FAD9AE19C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69103FBC-9650-462C-A450-583EC7D2B162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BE59B94A-04DD-40E9-AD4C-A2B77A0EE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1470" y="1251802"/>
              <a:ext cx="928209" cy="4994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873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Der Wabi Sabi Wohntrend - was verbirgt sich dahinter?">
            <a:extLst>
              <a:ext uri="{FF2B5EF4-FFF2-40B4-BE49-F238E27FC236}">
                <a16:creationId xmlns:a16="http://schemas.microsoft.com/office/drawing/2014/main" id="{DBA390BB-2B30-4795-B349-D8DF3BB3F5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5" b="33179"/>
          <a:stretch/>
        </p:blipFill>
        <p:spPr bwMode="auto">
          <a:xfrm>
            <a:off x="0" y="0"/>
            <a:ext cx="122363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FF51A4F-97E9-49A9-AF8D-A15129C13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083" y="1290086"/>
            <a:ext cx="7189941" cy="2569632"/>
          </a:xfrm>
          <a:prstGeom prst="rect">
            <a:avLst/>
          </a:prstGeom>
        </p:spPr>
      </p:pic>
      <p:pic>
        <p:nvPicPr>
          <p:cNvPr id="6" name="Picture 2" descr="Swiss Medtech Day 2021 | Digital Health Technology - BioAlps">
            <a:extLst>
              <a:ext uri="{FF2B5EF4-FFF2-40B4-BE49-F238E27FC236}">
                <a16:creationId xmlns:a16="http://schemas.microsoft.com/office/drawing/2014/main" id="{3447637A-9511-49EB-AEC8-6C25F363C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0645" y="5806712"/>
            <a:ext cx="1013985" cy="91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84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4C4502C0-7AA7-46B1-92F3-C4D2BA59C0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27837504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accent1">
                <a:lumMod val="0"/>
                <a:lumOff val="10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4C4502C0-7AA7-46B1-92F3-C4D2BA59C0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4" name="Picture 2" descr="C:\Users\E90000\Desktop\Pics_SwissChallenge\o-BREAST-CANCER-SURVIVOR-facebook.jpg">
            <a:extLst>
              <a:ext uri="{FF2B5EF4-FFF2-40B4-BE49-F238E27FC236}">
                <a16:creationId xmlns:a16="http://schemas.microsoft.com/office/drawing/2014/main" id="{7439FD62-C539-4408-B3F7-DC4DFF21D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700" b="95200" l="39000" r="86300">
                        <a14:foregroundMark x1="42450" y1="55700" x2="42450" y2="55700"/>
                        <a14:foregroundMark x1="41000" y1="55600" x2="41000" y2="55600"/>
                        <a14:foregroundMark x1="39050" y1="56800" x2="39050" y2="56800"/>
                        <a14:foregroundMark x1="39000" y1="62500" x2="39000" y2="62500"/>
                        <a14:foregroundMark x1="54300" y1="91000" x2="54450" y2="91100"/>
                        <a14:foregroundMark x1="44550" y1="91700" x2="44550" y2="91700"/>
                        <a14:foregroundMark x1="40850" y1="89200" x2="40850" y2="89200"/>
                        <a14:foregroundMark x1="44050" y1="91700" x2="44050" y2="91700"/>
                        <a14:foregroundMark x1="40800" y1="91800" x2="40800" y2="91800"/>
                        <a14:foregroundMark x1="39700" y1="88500" x2="39700" y2="88500"/>
                        <a14:foregroundMark x1="41650" y1="85500" x2="41650" y2="85500"/>
                        <a14:foregroundMark x1="53900" y1="92100" x2="53900" y2="92100"/>
                        <a14:foregroundMark x1="47050" y1="92800" x2="47050" y2="92800"/>
                        <a14:foregroundMark x1="46600" y1="94300" x2="46600" y2="94300"/>
                        <a14:foregroundMark x1="48400" y1="95000" x2="48400" y2="95000"/>
                        <a14:foregroundMark x1="48950" y1="95200" x2="48950" y2="95200"/>
                        <a14:foregroundMark x1="49100" y1="95100" x2="49100" y2="95100"/>
                        <a14:foregroundMark x1="49300" y1="95100" x2="49300" y2="95100"/>
                        <a14:foregroundMark x1="49300" y1="95100" x2="49300" y2="95100"/>
                        <a14:foregroundMark x1="48250" y1="94200" x2="48250" y2="94200"/>
                        <a14:foregroundMark x1="55300" y1="30900" x2="55300" y2="30900"/>
                        <a14:foregroundMark x1="55400" y1="31200" x2="55400" y2="31200"/>
                        <a14:foregroundMark x1="55550" y1="31200" x2="55550" y2="31200"/>
                        <a14:foregroundMark x1="55000" y1="30900" x2="55000" y2="30900"/>
                        <a14:foregroundMark x1="50850" y1="27700" x2="50850" y2="27700"/>
                        <a14:foregroundMark x1="50150" y1="24700" x2="50150" y2="24700"/>
                        <a14:foregroundMark x1="50900" y1="24300" x2="50900" y2="24300"/>
                        <a14:foregroundMark x1="50900" y1="23700" x2="50900" y2="23700"/>
                        <a14:foregroundMark x1="50500" y1="29200" x2="50500" y2="29200"/>
                        <a14:foregroundMark x1="50500" y1="29300" x2="50500" y2="29300"/>
                        <a14:foregroundMark x1="50400" y1="29300" x2="50400" y2="29300"/>
                        <a14:foregroundMark x1="50400" y1="26600" x2="50400" y2="26600"/>
                        <a14:foregroundMark x1="49650" y1="26700" x2="49650" y2="26700"/>
                        <a14:foregroundMark x1="48050" y1="25300" x2="48050" y2="25300"/>
                        <a14:foregroundMark x1="50550" y1="21800" x2="50550" y2="21800"/>
                        <a14:foregroundMark x1="52550" y1="22100" x2="52550" y2="22100"/>
                        <a14:foregroundMark x1="52700" y1="24500" x2="52700" y2="24500"/>
                        <a14:foregroundMark x1="54200" y1="24300" x2="54200" y2="24300"/>
                        <a14:foregroundMark x1="48550" y1="22000" x2="48550" y2="22000"/>
                        <a14:foregroundMark x1="46750" y1="25900" x2="46750" y2="25900"/>
                        <a14:foregroundMark x1="47550" y1="17600" x2="47550" y2="17600"/>
                        <a14:foregroundMark x1="53250" y1="16700" x2="53250" y2="16700"/>
                        <a14:foregroundMark x1="56800" y1="17300" x2="56800" y2="17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12" t="14749" r="8327" b="6444"/>
          <a:stretch/>
        </p:blipFill>
        <p:spPr bwMode="auto">
          <a:xfrm>
            <a:off x="0" y="0"/>
            <a:ext cx="9252520" cy="6858000"/>
          </a:xfrm>
          <a:prstGeom prst="rect">
            <a:avLst/>
          </a:prstGeom>
          <a:solidFill>
            <a:schemeClr val="tx1"/>
          </a:solidFill>
          <a:extLst/>
        </p:spPr>
      </p:pic>
      <p:pic>
        <p:nvPicPr>
          <p:cNvPr id="1026" name="Picture 2" descr="Free Breast Cancer Screening Event Pakistan - Breast Cancer Support">
            <a:extLst>
              <a:ext uri="{FF2B5EF4-FFF2-40B4-BE49-F238E27FC236}">
                <a16:creationId xmlns:a16="http://schemas.microsoft.com/office/drawing/2014/main" id="{3D091A82-8C99-413C-94E1-3C4CD2F2F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870" y="4431591"/>
            <a:ext cx="2374304" cy="195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22EF8D8-36ED-4206-981B-752CFDD696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6" r="26627" b="14962"/>
          <a:stretch/>
        </p:blipFill>
        <p:spPr>
          <a:xfrm>
            <a:off x="4704908" y="4564554"/>
            <a:ext cx="851166" cy="158569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65D6E8E-107A-4BFA-91DD-D0AA3A9722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6" r="26627" b="14962"/>
          <a:stretch/>
        </p:blipFill>
        <p:spPr>
          <a:xfrm>
            <a:off x="5436783" y="4564554"/>
            <a:ext cx="851166" cy="158569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E9A594E-5056-4E2D-BE87-71FEDFC3B3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6" r="26627" b="14962"/>
          <a:stretch/>
        </p:blipFill>
        <p:spPr>
          <a:xfrm>
            <a:off x="6190368" y="4564554"/>
            <a:ext cx="851166" cy="158569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140D15D-6851-4C20-A855-64B9B3B7C2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6" r="26627" b="14962"/>
          <a:stretch/>
        </p:blipFill>
        <p:spPr>
          <a:xfrm>
            <a:off x="6903348" y="4564554"/>
            <a:ext cx="851166" cy="158569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0170AC8-9075-420E-9CA4-5717CACC6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6" r="26627" b="14962"/>
          <a:stretch/>
        </p:blipFill>
        <p:spPr>
          <a:xfrm>
            <a:off x="7652260" y="4564554"/>
            <a:ext cx="851166" cy="158569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990723D-4A0F-4DD5-9148-06BE8FB33D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6" r="26627" b="14962"/>
          <a:stretch/>
        </p:blipFill>
        <p:spPr>
          <a:xfrm>
            <a:off x="8369913" y="4564554"/>
            <a:ext cx="851166" cy="158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9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B3600F60-F8D9-406E-BAC7-3462530FEC3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64CBAAD-00B5-4BF2-9F9B-F4A0917B060A}"/>
              </a:ext>
            </a:extLst>
          </p:cNvPr>
          <p:cNvSpPr/>
          <p:nvPr/>
        </p:nvSpPr>
        <p:spPr>
          <a:xfrm>
            <a:off x="6687862" y="2349500"/>
            <a:ext cx="3029254" cy="8522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Patient organizes Appointment with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Oncologist or Surgeon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3B2297E7-558A-4474-A5AB-A54654ED8907}"/>
              </a:ext>
            </a:extLst>
          </p:cNvPr>
          <p:cNvCxnSpPr>
            <a:cxnSpLocks/>
          </p:cNvCxnSpPr>
          <p:nvPr/>
        </p:nvCxnSpPr>
        <p:spPr>
          <a:xfrm flipV="1">
            <a:off x="6406478" y="2783780"/>
            <a:ext cx="508316" cy="891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eck 8">
            <a:extLst>
              <a:ext uri="{FF2B5EF4-FFF2-40B4-BE49-F238E27FC236}">
                <a16:creationId xmlns:a16="http://schemas.microsoft.com/office/drawing/2014/main" id="{53BE230E-EECE-4A7E-AC90-1B4938500C92}"/>
              </a:ext>
            </a:extLst>
          </p:cNvPr>
          <p:cNvSpPr/>
          <p:nvPr/>
        </p:nvSpPr>
        <p:spPr>
          <a:xfrm>
            <a:off x="521711" y="2345991"/>
            <a:ext cx="1478187" cy="86478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Screening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3ECCC65-C9E6-4912-AC19-615AA6E72B00}"/>
              </a:ext>
            </a:extLst>
          </p:cNvPr>
          <p:cNvSpPr/>
          <p:nvPr/>
        </p:nvSpPr>
        <p:spPr>
          <a:xfrm>
            <a:off x="3687987" y="2349501"/>
            <a:ext cx="1384300" cy="86127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Ultrasound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1E79126-2B01-4415-8B6F-ECE02F072B4A}"/>
              </a:ext>
            </a:extLst>
          </p:cNvPr>
          <p:cNvSpPr/>
          <p:nvPr/>
        </p:nvSpPr>
        <p:spPr>
          <a:xfrm>
            <a:off x="5166357" y="2358572"/>
            <a:ext cx="1384300" cy="85220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Biopsy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3D6A51F-2584-48A9-AD12-A2C41826981A}"/>
              </a:ext>
            </a:extLst>
          </p:cNvPr>
          <p:cNvSpPr txBox="1"/>
          <p:nvPr/>
        </p:nvSpPr>
        <p:spPr>
          <a:xfrm>
            <a:off x="522851" y="567229"/>
            <a:ext cx="8759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TYPICAL BREAST IMAGING WORKFLOW</a:t>
            </a:r>
          </a:p>
        </p:txBody>
      </p:sp>
      <p:sp>
        <p:nvSpPr>
          <p:cNvPr id="15" name="Geschweifte Klammer rechts 14">
            <a:extLst>
              <a:ext uri="{FF2B5EF4-FFF2-40B4-BE49-F238E27FC236}">
                <a16:creationId xmlns:a16="http://schemas.microsoft.com/office/drawing/2014/main" id="{9E84868D-9F80-49A5-B197-4A077161E109}"/>
              </a:ext>
            </a:extLst>
          </p:cNvPr>
          <p:cNvSpPr/>
          <p:nvPr/>
        </p:nvSpPr>
        <p:spPr>
          <a:xfrm rot="16200000">
            <a:off x="3371178" y="-879733"/>
            <a:ext cx="330996" cy="6022983"/>
          </a:xfrm>
          <a:prstGeom prst="rightBrac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EA6D77A-5F52-4B6F-B65E-CC1F1EA3127B}"/>
              </a:ext>
            </a:extLst>
          </p:cNvPr>
          <p:cNvSpPr txBox="1"/>
          <p:nvPr/>
        </p:nvSpPr>
        <p:spPr>
          <a:xfrm>
            <a:off x="2466022" y="1394307"/>
            <a:ext cx="2135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 Ø </a:t>
            </a:r>
            <a:r>
              <a:rPr lang="en-US" sz="2800" b="1" dirty="0">
                <a:solidFill>
                  <a:schemeClr val="bg1"/>
                </a:solidFill>
              </a:rPr>
              <a:t>14</a:t>
            </a:r>
            <a:r>
              <a:rPr lang="en-US" sz="2000" b="1" dirty="0">
                <a:solidFill>
                  <a:schemeClr val="bg1"/>
                </a:solidFill>
              </a:rPr>
              <a:t> days</a:t>
            </a:r>
          </a:p>
        </p:txBody>
      </p:sp>
      <p:sp>
        <p:nvSpPr>
          <p:cNvPr id="17" name="Geschweifte Klammer rechts 16">
            <a:extLst>
              <a:ext uri="{FF2B5EF4-FFF2-40B4-BE49-F238E27FC236}">
                <a16:creationId xmlns:a16="http://schemas.microsoft.com/office/drawing/2014/main" id="{CCE8F92A-05A0-44AC-8BF0-8891D5CEBC26}"/>
              </a:ext>
            </a:extLst>
          </p:cNvPr>
          <p:cNvSpPr/>
          <p:nvPr/>
        </p:nvSpPr>
        <p:spPr>
          <a:xfrm rot="16200000">
            <a:off x="8004566" y="600675"/>
            <a:ext cx="352322" cy="3029254"/>
          </a:xfrm>
          <a:prstGeom prst="rightBrac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9255FA1A-D14A-4D16-988E-8209EB89B81D}"/>
              </a:ext>
            </a:extLst>
          </p:cNvPr>
          <p:cNvCxnSpPr>
            <a:cxnSpLocks/>
          </p:cNvCxnSpPr>
          <p:nvPr/>
        </p:nvCxnSpPr>
        <p:spPr>
          <a:xfrm>
            <a:off x="3572154" y="2784714"/>
            <a:ext cx="231665" cy="0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6239AB17-855D-41F4-84AB-51F688FA8AE2}"/>
              </a:ext>
            </a:extLst>
          </p:cNvPr>
          <p:cNvCxnSpPr>
            <a:cxnSpLocks/>
          </p:cNvCxnSpPr>
          <p:nvPr/>
        </p:nvCxnSpPr>
        <p:spPr>
          <a:xfrm>
            <a:off x="5072287" y="2802426"/>
            <a:ext cx="231665" cy="0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38">
            <a:extLst>
              <a:ext uri="{FF2B5EF4-FFF2-40B4-BE49-F238E27FC236}">
                <a16:creationId xmlns:a16="http://schemas.microsoft.com/office/drawing/2014/main" id="{AA127759-83BC-4CD3-9270-08AE82A75149}"/>
              </a:ext>
            </a:extLst>
          </p:cNvPr>
          <p:cNvSpPr txBox="1"/>
          <p:nvPr/>
        </p:nvSpPr>
        <p:spPr>
          <a:xfrm>
            <a:off x="7111498" y="1393400"/>
            <a:ext cx="2135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Ø </a:t>
            </a:r>
            <a:r>
              <a:rPr lang="en-US" sz="2800" b="1" dirty="0">
                <a:solidFill>
                  <a:schemeClr val="bg1"/>
                </a:solidFill>
              </a:rPr>
              <a:t>23</a:t>
            </a:r>
            <a:r>
              <a:rPr lang="en-US" sz="2000" b="1" dirty="0">
                <a:solidFill>
                  <a:schemeClr val="bg1"/>
                </a:solidFill>
              </a:rPr>
              <a:t> days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BC8B7F33-2C1F-4107-8EDC-E4709250B03F}"/>
              </a:ext>
            </a:extLst>
          </p:cNvPr>
          <p:cNvSpPr txBox="1"/>
          <p:nvPr/>
        </p:nvSpPr>
        <p:spPr>
          <a:xfrm>
            <a:off x="526365" y="3260816"/>
            <a:ext cx="602298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6"/>
                </a:solidFill>
              </a:rPr>
              <a:t>reasons for </a:t>
            </a:r>
            <a:r>
              <a:rPr lang="en-US" sz="2000" b="1" dirty="0">
                <a:solidFill>
                  <a:srgbClr val="70AD47"/>
                </a:solidFill>
              </a:rPr>
              <a:t>avoiding</a:t>
            </a:r>
            <a:r>
              <a:rPr lang="en-US" sz="2000" b="1" dirty="0">
                <a:solidFill>
                  <a:schemeClr val="accent6"/>
                </a:solidFill>
              </a:rPr>
              <a:t> timely screening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pain, discomfort</a:t>
            </a:r>
            <a:endParaRPr lang="en-US" sz="1600" i="1" dirty="0">
              <a:solidFill>
                <a:schemeClr val="bg1"/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complex, time-consuming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stress, uncertainties, anxiety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6"/>
                </a:solidFill>
                <a:sym typeface="Wingdings" panose="05000000000000000000" pitchFamily="2" charset="2"/>
              </a:rPr>
              <a:t>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sz="2400" dirty="0">
                <a:solidFill>
                  <a:srgbClr val="70AD47"/>
                </a:solidFill>
              </a:rPr>
              <a:t>only 59% participate regularly </a:t>
            </a:r>
            <a:r>
              <a:rPr lang="en-US" sz="1200" dirty="0">
                <a:solidFill>
                  <a:srgbClr val="70AD47"/>
                </a:solidFill>
              </a:rPr>
              <a:t>(US survey; Bravo M, 2019)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B19B9B25-DCC5-4711-9C40-EF2B11A5FD18}"/>
              </a:ext>
            </a:extLst>
          </p:cNvPr>
          <p:cNvSpPr txBox="1"/>
          <p:nvPr/>
        </p:nvSpPr>
        <p:spPr>
          <a:xfrm>
            <a:off x="6589874" y="3363911"/>
            <a:ext cx="320318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Delaying treatment from two weeks to more than six weeks </a:t>
            </a:r>
            <a:r>
              <a:rPr lang="en-US" sz="20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can lower the 5-yr. survival rate</a:t>
            </a:r>
            <a:r>
              <a:rPr lang="en-US" sz="20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of breast cancer patients by as much as 10%.</a:t>
            </a:r>
            <a:r>
              <a:rPr lang="en-US" sz="2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</a:t>
            </a:r>
            <a:r>
              <a:rPr lang="en-US" sz="1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Caplan L, 2014</a:t>
            </a:r>
            <a:r>
              <a: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)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6" name="Picture 14" descr="C:\Users\E90000\Desktop\Bildmaterial_ERNI\26a7f151d1a23b85da3d81aff1647bb8.jpg">
            <a:extLst>
              <a:ext uri="{FF2B5EF4-FFF2-40B4-BE49-F238E27FC236}">
                <a16:creationId xmlns:a16="http://schemas.microsoft.com/office/drawing/2014/main" id="{03F61563-B146-47E1-8307-5EF98B69B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75" b="95829" l="34000" r="94667">
                        <a14:backgroundMark x1="70000" y1="73001" x2="70000" y2="730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05" t="3412" r="5687" b="4190"/>
          <a:stretch/>
        </p:blipFill>
        <p:spPr bwMode="auto">
          <a:xfrm>
            <a:off x="8710993" y="-36522"/>
            <a:ext cx="3501485" cy="694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BA9925F1-B960-44DC-9F8B-A6480B535E80}"/>
              </a:ext>
            </a:extLst>
          </p:cNvPr>
          <p:cNvSpPr/>
          <p:nvPr/>
        </p:nvSpPr>
        <p:spPr>
          <a:xfrm>
            <a:off x="6043848" y="6362806"/>
            <a:ext cx="61481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rgbClr val="0070C0"/>
              </a:buClr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REF: Sedgwick E, et al (2019)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EADDCD6-9D11-4892-A2CB-D0E97228EDDD}"/>
              </a:ext>
            </a:extLst>
          </p:cNvPr>
          <p:cNvSpPr/>
          <p:nvPr/>
        </p:nvSpPr>
        <p:spPr>
          <a:xfrm>
            <a:off x="2115730" y="2358572"/>
            <a:ext cx="1478187" cy="8521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Diagnosis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5836570F-C803-4416-8876-0113EB79F09A}"/>
              </a:ext>
            </a:extLst>
          </p:cNvPr>
          <p:cNvCxnSpPr>
            <a:cxnSpLocks/>
          </p:cNvCxnSpPr>
          <p:nvPr/>
        </p:nvCxnSpPr>
        <p:spPr>
          <a:xfrm>
            <a:off x="1987198" y="2767273"/>
            <a:ext cx="231665" cy="0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58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eck 35">
            <a:extLst>
              <a:ext uri="{FF2B5EF4-FFF2-40B4-BE49-F238E27FC236}">
                <a16:creationId xmlns:a16="http://schemas.microsoft.com/office/drawing/2014/main" id="{433BDEEA-57DC-4D52-A64D-32FF2D431E7E}"/>
              </a:ext>
            </a:extLst>
          </p:cNvPr>
          <p:cNvSpPr/>
          <p:nvPr/>
        </p:nvSpPr>
        <p:spPr>
          <a:xfrm>
            <a:off x="0" y="0"/>
            <a:ext cx="12206927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5A967E27-4E7A-485B-913A-CACD04372A27}"/>
              </a:ext>
            </a:extLst>
          </p:cNvPr>
          <p:cNvGrpSpPr/>
          <p:nvPr/>
        </p:nvGrpSpPr>
        <p:grpSpPr>
          <a:xfrm flipH="1">
            <a:off x="2922686" y="0"/>
            <a:ext cx="9294337" cy="6858000"/>
            <a:chOff x="0" y="-15019"/>
            <a:chExt cx="5724131" cy="3892409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8A7DEF72-0FE7-440E-8085-437C5EB2B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15019"/>
              <a:ext cx="5724131" cy="3892409"/>
            </a:xfrm>
            <a:prstGeom prst="rect">
              <a:avLst/>
            </a:prstGeom>
          </p:spPr>
        </p:pic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F14EC7B3-CD13-48F1-A7BE-5205514E5821}"/>
                </a:ext>
              </a:extLst>
            </p:cNvPr>
            <p:cNvSpPr/>
            <p:nvPr/>
          </p:nvSpPr>
          <p:spPr>
            <a:xfrm>
              <a:off x="4195823" y="2916820"/>
              <a:ext cx="1481559" cy="9605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Rechteck 19">
            <a:extLst>
              <a:ext uri="{FF2B5EF4-FFF2-40B4-BE49-F238E27FC236}">
                <a16:creationId xmlns:a16="http://schemas.microsoft.com/office/drawing/2014/main" id="{76F73F5A-B8C9-4168-AE71-8579B01D8922}"/>
              </a:ext>
            </a:extLst>
          </p:cNvPr>
          <p:cNvSpPr/>
          <p:nvPr/>
        </p:nvSpPr>
        <p:spPr>
          <a:xfrm>
            <a:off x="1282059" y="1521309"/>
            <a:ext cx="1384300" cy="56093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Screening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32A82AD4-412B-4CA9-B951-BC0638FF1B06}"/>
              </a:ext>
            </a:extLst>
          </p:cNvPr>
          <p:cNvSpPr/>
          <p:nvPr/>
        </p:nvSpPr>
        <p:spPr>
          <a:xfrm>
            <a:off x="1282059" y="3564975"/>
            <a:ext cx="1384300" cy="56093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Biopsy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7" name="Geschweifte Klammer rechts 26">
            <a:extLst>
              <a:ext uri="{FF2B5EF4-FFF2-40B4-BE49-F238E27FC236}">
                <a16:creationId xmlns:a16="http://schemas.microsoft.com/office/drawing/2014/main" id="{21EB44C2-84F6-45B6-AC95-892001AFEF26}"/>
              </a:ext>
            </a:extLst>
          </p:cNvPr>
          <p:cNvSpPr/>
          <p:nvPr/>
        </p:nvSpPr>
        <p:spPr>
          <a:xfrm rot="5400000">
            <a:off x="1837878" y="4493414"/>
            <a:ext cx="272662" cy="1384300"/>
          </a:xfrm>
          <a:prstGeom prst="rightBrace">
            <a:avLst>
              <a:gd name="adj1" fmla="val 8333"/>
              <a:gd name="adj2" fmla="val 50137"/>
            </a:avLst>
          </a:prstGeom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24ABF40C-B5A3-4516-9240-B0C693356200}"/>
              </a:ext>
            </a:extLst>
          </p:cNvPr>
          <p:cNvCxnSpPr>
            <a:cxnSpLocks/>
          </p:cNvCxnSpPr>
          <p:nvPr/>
        </p:nvCxnSpPr>
        <p:spPr>
          <a:xfrm>
            <a:off x="1971243" y="3430697"/>
            <a:ext cx="0" cy="176169"/>
          </a:xfrm>
          <a:prstGeom prst="straightConnector1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40">
            <a:extLst>
              <a:ext uri="{FF2B5EF4-FFF2-40B4-BE49-F238E27FC236}">
                <a16:creationId xmlns:a16="http://schemas.microsoft.com/office/drawing/2014/main" id="{79BBA49C-941B-4F9E-9F8A-44E187570262}"/>
              </a:ext>
            </a:extLst>
          </p:cNvPr>
          <p:cNvSpPr txBox="1"/>
          <p:nvPr/>
        </p:nvSpPr>
        <p:spPr>
          <a:xfrm>
            <a:off x="891470" y="4839312"/>
            <a:ext cx="205862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en-US" sz="54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1EF5EAD9-4C96-456C-8D78-72B113BCAB04}"/>
              </a:ext>
            </a:extLst>
          </p:cNvPr>
          <p:cNvSpPr/>
          <p:nvPr/>
        </p:nvSpPr>
        <p:spPr>
          <a:xfrm>
            <a:off x="1284826" y="4246197"/>
            <a:ext cx="1381529" cy="74119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Specialists’</a:t>
            </a:r>
            <a:br>
              <a:rPr lang="en-US" sz="1600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Appointment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6CE7F535-0484-4D60-ACD8-C51B7C241322}"/>
              </a:ext>
            </a:extLst>
          </p:cNvPr>
          <p:cNvSpPr txBox="1"/>
          <p:nvPr/>
        </p:nvSpPr>
        <p:spPr>
          <a:xfrm>
            <a:off x="2998594" y="1300693"/>
            <a:ext cx="7157603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engage with patients and families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hone talent and ensure staff acceptance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implement patient-friendly technology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standardize protocols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optimize image interpretation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8F0E95F2-E3BF-4489-8C1B-A064C6CCE22B}"/>
              </a:ext>
            </a:extLst>
          </p:cNvPr>
          <p:cNvSpPr txBox="1"/>
          <p:nvPr/>
        </p:nvSpPr>
        <p:spPr>
          <a:xfrm>
            <a:off x="1183341" y="556090"/>
            <a:ext cx="11071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NEW BREAST IMAGING WORKFLOW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6A62720A-5FCF-4EC7-AEB0-FD2E0039A353}"/>
              </a:ext>
            </a:extLst>
          </p:cNvPr>
          <p:cNvCxnSpPr>
            <a:cxnSpLocks/>
          </p:cNvCxnSpPr>
          <p:nvPr/>
        </p:nvCxnSpPr>
        <p:spPr>
          <a:xfrm>
            <a:off x="1961164" y="4109580"/>
            <a:ext cx="0" cy="176169"/>
          </a:xfrm>
          <a:prstGeom prst="straightConnector1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6062FAAB-8599-4971-9E58-78FDF944EA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05" t="16396" r="8190" b="19762"/>
          <a:stretch/>
        </p:blipFill>
        <p:spPr>
          <a:xfrm>
            <a:off x="3078257" y="4227283"/>
            <a:ext cx="5394231" cy="129237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6238720-AC63-40BC-9BE1-A37F4AB63C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34766">
            <a:off x="6947468" y="5083075"/>
            <a:ext cx="2310465" cy="5821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C501B100-15F1-45D4-BDDE-88FF820E9045}"/>
              </a:ext>
            </a:extLst>
          </p:cNvPr>
          <p:cNvSpPr txBox="1"/>
          <p:nvPr/>
        </p:nvSpPr>
        <p:spPr>
          <a:xfrm>
            <a:off x="2043248" y="5525172"/>
            <a:ext cx="1356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day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contact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87F8EF84-9CD5-4F36-B192-7CC31BD2E829}"/>
              </a:ext>
            </a:extLst>
          </p:cNvPr>
          <p:cNvSpPr/>
          <p:nvPr/>
        </p:nvSpPr>
        <p:spPr>
          <a:xfrm>
            <a:off x="6043848" y="6362806"/>
            <a:ext cx="61481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rgbClr val="0070C0"/>
              </a:buClr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REF: Sedgwick E, et al (2019)</a:t>
            </a:r>
            <a:endParaRPr lang="en-US" sz="1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A5F2B052-CABE-4AE3-B87E-BCE7DEB4F835}"/>
              </a:ext>
            </a:extLst>
          </p:cNvPr>
          <p:cNvSpPr/>
          <p:nvPr/>
        </p:nvSpPr>
        <p:spPr>
          <a:xfrm>
            <a:off x="1282059" y="2883753"/>
            <a:ext cx="1384300" cy="56093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Ultrasound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722A3177-0B9E-4B33-B464-DD93EB35A479}"/>
              </a:ext>
            </a:extLst>
          </p:cNvPr>
          <p:cNvSpPr/>
          <p:nvPr/>
        </p:nvSpPr>
        <p:spPr>
          <a:xfrm>
            <a:off x="1282059" y="2202531"/>
            <a:ext cx="1384300" cy="56093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Diagnosis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CA2EEAA5-5B9E-42D2-AB91-4FBB5F432B16}"/>
              </a:ext>
            </a:extLst>
          </p:cNvPr>
          <p:cNvCxnSpPr>
            <a:cxnSpLocks/>
          </p:cNvCxnSpPr>
          <p:nvPr/>
        </p:nvCxnSpPr>
        <p:spPr>
          <a:xfrm>
            <a:off x="1961164" y="2069996"/>
            <a:ext cx="0" cy="176169"/>
          </a:xfrm>
          <a:prstGeom prst="straightConnector1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446F5055-5C61-43AE-A96F-6AF863FCC9DC}"/>
              </a:ext>
            </a:extLst>
          </p:cNvPr>
          <p:cNvCxnSpPr>
            <a:cxnSpLocks/>
          </p:cNvCxnSpPr>
          <p:nvPr/>
        </p:nvCxnSpPr>
        <p:spPr>
          <a:xfrm>
            <a:off x="1971243" y="2751977"/>
            <a:ext cx="0" cy="176169"/>
          </a:xfrm>
          <a:prstGeom prst="straightConnector1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415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>
            <a:extLst>
              <a:ext uri="{FF2B5EF4-FFF2-40B4-BE49-F238E27FC236}">
                <a16:creationId xmlns:a16="http://schemas.microsoft.com/office/drawing/2014/main" id="{A9F3EE4F-0419-41EA-9130-DA8716937A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t="9358" b="34814"/>
          <a:stretch/>
        </p:blipFill>
        <p:spPr>
          <a:xfrm>
            <a:off x="0" y="0"/>
            <a:ext cx="12269972" cy="6850063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0427BE62-8762-48C0-A55C-203E5BD235FD}"/>
              </a:ext>
            </a:extLst>
          </p:cNvPr>
          <p:cNvGrpSpPr/>
          <p:nvPr/>
        </p:nvGrpSpPr>
        <p:grpSpPr>
          <a:xfrm>
            <a:off x="911225" y="309475"/>
            <a:ext cx="11280774" cy="6360534"/>
            <a:chOff x="911225" y="309475"/>
            <a:chExt cx="11280774" cy="6360534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A5825656-D8BB-4740-A1DC-E645E13D3472}"/>
                </a:ext>
              </a:extLst>
            </p:cNvPr>
            <p:cNvSpPr txBox="1"/>
            <p:nvPr/>
          </p:nvSpPr>
          <p:spPr>
            <a:xfrm>
              <a:off x="911225" y="309475"/>
              <a:ext cx="10768016" cy="584775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CH" sz="3200" b="1" dirty="0">
                  <a:solidFill>
                    <a:schemeClr val="accent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TYPICAL PATIENT JOURNEY: SKIN DISORDER </a:t>
              </a:r>
              <a:r>
                <a:rPr lang="de-CH" sz="2400" dirty="0">
                  <a:solidFill>
                    <a:schemeClr val="accent2">
                      <a:lumMod val="75000"/>
                    </a:schemeClr>
                  </a:solidFill>
                </a:rPr>
                <a:t>(Danmark)</a:t>
              </a:r>
            </a:p>
          </p:txBody>
        </p:sp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3E3016D2-5316-4DE8-8005-66A5CAE4FF46}"/>
                </a:ext>
              </a:extLst>
            </p:cNvPr>
            <p:cNvGrpSpPr/>
            <p:nvPr/>
          </p:nvGrpSpPr>
          <p:grpSpPr>
            <a:xfrm>
              <a:off x="925033" y="1225265"/>
              <a:ext cx="4783758" cy="944244"/>
              <a:chOff x="925033" y="1231784"/>
              <a:chExt cx="4783758" cy="943151"/>
            </a:xfrm>
          </p:grpSpPr>
          <p:sp>
            <p:nvSpPr>
              <p:cNvPr id="36" name="Pfeil: Fünfeck 35">
                <a:extLst>
                  <a:ext uri="{FF2B5EF4-FFF2-40B4-BE49-F238E27FC236}">
                    <a16:creationId xmlns:a16="http://schemas.microsoft.com/office/drawing/2014/main" id="{74FE04FF-D3CF-46EC-8BEC-1894EA6CC918}"/>
                  </a:ext>
                </a:extLst>
              </p:cNvPr>
              <p:cNvSpPr/>
              <p:nvPr/>
            </p:nvSpPr>
            <p:spPr>
              <a:xfrm>
                <a:off x="4082009" y="1231784"/>
                <a:ext cx="1626782" cy="943151"/>
              </a:xfrm>
              <a:prstGeom prst="homePlate">
                <a:avLst>
                  <a:gd name="adj" fmla="val 15957"/>
                </a:avLst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pic>
            <p:nvPicPr>
              <p:cNvPr id="37" name="Grafik 36">
                <a:extLst>
                  <a:ext uri="{FF2B5EF4-FFF2-40B4-BE49-F238E27FC236}">
                    <a16:creationId xmlns:a16="http://schemas.microsoft.com/office/drawing/2014/main" id="{1E179F27-8443-435F-810C-DBB455F22A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430"/>
              <a:stretch/>
            </p:blipFill>
            <p:spPr>
              <a:xfrm>
                <a:off x="4180623" y="1477928"/>
                <a:ext cx="675622" cy="584881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</p:pic>
          <p:sp>
            <p:nvSpPr>
              <p:cNvPr id="38" name="Pfeil: Fünfeck 37">
                <a:extLst>
                  <a:ext uri="{FF2B5EF4-FFF2-40B4-BE49-F238E27FC236}">
                    <a16:creationId xmlns:a16="http://schemas.microsoft.com/office/drawing/2014/main" id="{66270554-02CA-4741-8F0F-9DEDDACF6EA6}"/>
                  </a:ext>
                </a:extLst>
              </p:cNvPr>
              <p:cNvSpPr/>
              <p:nvPr/>
            </p:nvSpPr>
            <p:spPr>
              <a:xfrm>
                <a:off x="925033" y="1231784"/>
                <a:ext cx="3052423" cy="943151"/>
              </a:xfrm>
              <a:prstGeom prst="homePlate">
                <a:avLst>
                  <a:gd name="adj" fmla="val 15957"/>
                </a:avLst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pic>
            <p:nvPicPr>
              <p:cNvPr id="39" name="Grafik 38">
                <a:extLst>
                  <a:ext uri="{FF2B5EF4-FFF2-40B4-BE49-F238E27FC236}">
                    <a16:creationId xmlns:a16="http://schemas.microsoft.com/office/drawing/2014/main" id="{1E00D3BF-2957-498C-9197-2A06D29C7B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881"/>
              <a:stretch/>
            </p:blipFill>
            <p:spPr>
              <a:xfrm>
                <a:off x="1834385" y="1280379"/>
                <a:ext cx="1017767" cy="84595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</p:pic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D829350E-59B0-4906-97C2-13D510F7AFB0}"/>
                  </a:ext>
                </a:extLst>
              </p:cNvPr>
              <p:cNvSpPr txBox="1"/>
              <p:nvPr/>
            </p:nvSpPr>
            <p:spPr>
              <a:xfrm>
                <a:off x="2809043" y="1350920"/>
                <a:ext cx="1088164" cy="7992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CH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76% </a:t>
                </a:r>
                <a:br>
                  <a:rPr lang="de-CH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</a:br>
                <a:r>
                  <a:rPr lang="de-CH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wrong</a:t>
                </a:r>
                <a:endParaRPr lang="de-CH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D320EE52-E9B6-49FA-ACF6-3E3DF8BDE435}"/>
                  </a:ext>
                </a:extLst>
              </p:cNvPr>
              <p:cNvSpPr txBox="1"/>
              <p:nvPr/>
            </p:nvSpPr>
            <p:spPr>
              <a:xfrm>
                <a:off x="925033" y="1501232"/>
                <a:ext cx="991423" cy="645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CH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online</a:t>
                </a:r>
                <a:br>
                  <a:rPr lang="de-CH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</a:br>
                <a:r>
                  <a:rPr lang="de-CH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search</a:t>
                </a:r>
                <a:endParaRPr lang="de-CH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28A2C439-5A9A-4D9C-8C86-2023A2447B5F}"/>
                </a:ext>
              </a:extLst>
            </p:cNvPr>
            <p:cNvGrpSpPr/>
            <p:nvPr/>
          </p:nvGrpSpPr>
          <p:grpSpPr>
            <a:xfrm>
              <a:off x="5786160" y="1240650"/>
              <a:ext cx="6013815" cy="2159220"/>
              <a:chOff x="5786160" y="1247151"/>
              <a:chExt cx="6013815" cy="2156721"/>
            </a:xfrm>
          </p:grpSpPr>
          <p:sp>
            <p:nvSpPr>
              <p:cNvPr id="27" name="Pfeil: gebogen 26">
                <a:extLst>
                  <a:ext uri="{FF2B5EF4-FFF2-40B4-BE49-F238E27FC236}">
                    <a16:creationId xmlns:a16="http://schemas.microsoft.com/office/drawing/2014/main" id="{B9C6258C-5EFE-4530-8FA3-D7706722443E}"/>
                  </a:ext>
                </a:extLst>
              </p:cNvPr>
              <p:cNvSpPr/>
              <p:nvPr/>
            </p:nvSpPr>
            <p:spPr>
              <a:xfrm rot="5400000">
                <a:off x="9711987" y="1407071"/>
                <a:ext cx="2141648" cy="1851954"/>
              </a:xfrm>
              <a:prstGeom prst="bentArrow">
                <a:avLst>
                  <a:gd name="adj1" fmla="val 50410"/>
                  <a:gd name="adj2" fmla="val 25205"/>
                  <a:gd name="adj3" fmla="val 20274"/>
                  <a:gd name="adj4" fmla="val 45718"/>
                </a:avLst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>
                  <a:solidFill>
                    <a:schemeClr val="tx1"/>
                  </a:solidFill>
                </a:endParaRPr>
              </a:p>
            </p:txBody>
          </p:sp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70B9207B-4336-49BD-AE89-60EE041A9A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976" b="28629"/>
              <a:stretch/>
            </p:blipFill>
            <p:spPr>
              <a:xfrm>
                <a:off x="10199066" y="1385203"/>
                <a:ext cx="1295060" cy="756260"/>
              </a:xfrm>
              <a:prstGeom prst="rect">
                <a:avLst/>
              </a:prstGeom>
              <a:noFill/>
            </p:spPr>
          </p:pic>
          <p:sp>
            <p:nvSpPr>
              <p:cNvPr id="29" name="Pfeil: Fünfeck 28">
                <a:extLst>
                  <a:ext uri="{FF2B5EF4-FFF2-40B4-BE49-F238E27FC236}">
                    <a16:creationId xmlns:a16="http://schemas.microsoft.com/office/drawing/2014/main" id="{76BF3BE7-A9F2-42D9-A2CB-4145FBF81EEB}"/>
                  </a:ext>
                </a:extLst>
              </p:cNvPr>
              <p:cNvSpPr/>
              <p:nvPr/>
            </p:nvSpPr>
            <p:spPr>
              <a:xfrm>
                <a:off x="5789429" y="1247151"/>
                <a:ext cx="1977294" cy="943151"/>
              </a:xfrm>
              <a:prstGeom prst="homePlate">
                <a:avLst>
                  <a:gd name="adj" fmla="val 15957"/>
                </a:avLst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pic>
            <p:nvPicPr>
              <p:cNvPr id="30" name="Grafik 29">
                <a:extLst>
                  <a:ext uri="{FF2B5EF4-FFF2-40B4-BE49-F238E27FC236}">
                    <a16:creationId xmlns:a16="http://schemas.microsoft.com/office/drawing/2014/main" id="{8D8FDC46-B6D1-4E2F-8C53-9188D2F06D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872"/>
              <a:stretch/>
            </p:blipFill>
            <p:spPr>
              <a:xfrm>
                <a:off x="5786160" y="1287348"/>
                <a:ext cx="983812" cy="847338"/>
              </a:xfrm>
              <a:prstGeom prst="rect">
                <a:avLst/>
              </a:prstGeom>
              <a:noFill/>
            </p:spPr>
          </p:pic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10750A2C-F79D-4369-904E-89E1301FC19D}"/>
                  </a:ext>
                </a:extLst>
              </p:cNvPr>
              <p:cNvSpPr txBox="1"/>
              <p:nvPr/>
            </p:nvSpPr>
            <p:spPr>
              <a:xfrm>
                <a:off x="6501978" y="1350864"/>
                <a:ext cx="1053707" cy="830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CH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2-8</a:t>
                </a:r>
                <a:br>
                  <a:rPr lang="de-CH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</a:br>
                <a:r>
                  <a:rPr lang="de-CH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weeks</a:t>
                </a:r>
                <a:endParaRPr lang="de-CH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2" name="Pfeil: Fünfeck 31">
                <a:extLst>
                  <a:ext uri="{FF2B5EF4-FFF2-40B4-BE49-F238E27FC236}">
                    <a16:creationId xmlns:a16="http://schemas.microsoft.com/office/drawing/2014/main" id="{9B49FF9B-2A7E-43C7-8AC5-160975CF0BCF}"/>
                  </a:ext>
                </a:extLst>
              </p:cNvPr>
              <p:cNvSpPr/>
              <p:nvPr/>
            </p:nvSpPr>
            <p:spPr>
              <a:xfrm>
                <a:off x="7806021" y="1266792"/>
                <a:ext cx="1977294" cy="943151"/>
              </a:xfrm>
              <a:prstGeom prst="homePlate">
                <a:avLst>
                  <a:gd name="adj" fmla="val 15957"/>
                </a:avLst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00D0A464-AF43-46DF-BFFB-5B80CBE70FA8}"/>
                  </a:ext>
                </a:extLst>
              </p:cNvPr>
              <p:cNvSpPr txBox="1"/>
              <p:nvPr/>
            </p:nvSpPr>
            <p:spPr>
              <a:xfrm>
                <a:off x="8651645" y="1354835"/>
                <a:ext cx="91113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CH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50% </a:t>
                </a:r>
                <a:br>
                  <a:rPr lang="de-CH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</a:br>
                <a:r>
                  <a:rPr lang="de-CH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wrong</a:t>
                </a:r>
                <a:endParaRPr lang="de-CH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53A9D13E-598B-4027-85B2-93C6E84424BB}"/>
                  </a:ext>
                </a:extLst>
              </p:cNvPr>
              <p:cNvSpPr txBox="1"/>
              <p:nvPr/>
            </p:nvSpPr>
            <p:spPr>
              <a:xfrm>
                <a:off x="10669063" y="2084211"/>
                <a:ext cx="1130912" cy="645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CH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trial</a:t>
                </a:r>
                <a:endParaRPr lang="de-CH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algn="ctr"/>
                <a:r>
                  <a:rPr lang="de-CH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period</a:t>
                </a:r>
                <a:endParaRPr lang="de-CH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pic>
            <p:nvPicPr>
              <p:cNvPr id="35" name="Grafik 34">
                <a:extLst>
                  <a:ext uri="{FF2B5EF4-FFF2-40B4-BE49-F238E27FC236}">
                    <a16:creationId xmlns:a16="http://schemas.microsoft.com/office/drawing/2014/main" id="{46BEEFC7-CD64-4D60-83BC-95F15B62C4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304" r="12679" b="15508"/>
              <a:stretch/>
            </p:blipFill>
            <p:spPr>
              <a:xfrm>
                <a:off x="7920397" y="1310466"/>
                <a:ext cx="767526" cy="864469"/>
              </a:xfrm>
              <a:prstGeom prst="rect">
                <a:avLst/>
              </a:prstGeom>
            </p:spPr>
          </p:pic>
        </p:grp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6C40CA9F-2E30-4343-A05B-535265D83BFF}"/>
                </a:ext>
              </a:extLst>
            </p:cNvPr>
            <p:cNvGrpSpPr/>
            <p:nvPr/>
          </p:nvGrpSpPr>
          <p:grpSpPr>
            <a:xfrm>
              <a:off x="4307190" y="3490200"/>
              <a:ext cx="7401598" cy="1871295"/>
              <a:chOff x="4307190" y="3494097"/>
              <a:chExt cx="7401598" cy="1869129"/>
            </a:xfrm>
          </p:grpSpPr>
          <p:sp>
            <p:nvSpPr>
              <p:cNvPr id="15" name="Pfeil: gebogen 14">
                <a:extLst>
                  <a:ext uri="{FF2B5EF4-FFF2-40B4-BE49-F238E27FC236}">
                    <a16:creationId xmlns:a16="http://schemas.microsoft.com/office/drawing/2014/main" id="{A406B4A1-AA18-43C2-B39D-0BFB9A51EFD6}"/>
                  </a:ext>
                </a:extLst>
              </p:cNvPr>
              <p:cNvSpPr/>
              <p:nvPr/>
            </p:nvSpPr>
            <p:spPr>
              <a:xfrm rot="10800000">
                <a:off x="9567140" y="3494097"/>
                <a:ext cx="2141648" cy="1851954"/>
              </a:xfrm>
              <a:prstGeom prst="bentArrow">
                <a:avLst>
                  <a:gd name="adj1" fmla="val 50984"/>
                  <a:gd name="adj2" fmla="val 25492"/>
                  <a:gd name="adj3" fmla="val 25000"/>
                  <a:gd name="adj4" fmla="val 45718"/>
                </a:avLst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Pfeil: Fünfeck 15">
                <a:extLst>
                  <a:ext uri="{FF2B5EF4-FFF2-40B4-BE49-F238E27FC236}">
                    <a16:creationId xmlns:a16="http://schemas.microsoft.com/office/drawing/2014/main" id="{EE9B7BBE-E0E8-41E9-AA3C-E5B25BF9E2A4}"/>
                  </a:ext>
                </a:extLst>
              </p:cNvPr>
              <p:cNvSpPr/>
              <p:nvPr/>
            </p:nvSpPr>
            <p:spPr>
              <a:xfrm rot="10800000">
                <a:off x="7856391" y="4406952"/>
                <a:ext cx="1626782" cy="943151"/>
              </a:xfrm>
              <a:prstGeom prst="homePlate">
                <a:avLst>
                  <a:gd name="adj" fmla="val 15957"/>
                </a:avLst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5EB33B2C-B60E-4A27-8C34-981F3E9E5B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65" r="15211" b="46993"/>
              <a:stretch/>
            </p:blipFill>
            <p:spPr>
              <a:xfrm>
                <a:off x="8304160" y="4555910"/>
                <a:ext cx="854737" cy="664095"/>
              </a:xfrm>
              <a:prstGeom prst="rect">
                <a:avLst/>
              </a:prstGeom>
              <a:noFill/>
            </p:spPr>
          </p:pic>
          <p:sp>
            <p:nvSpPr>
              <p:cNvPr id="18" name="Pfeil: Fünfeck 17">
                <a:extLst>
                  <a:ext uri="{FF2B5EF4-FFF2-40B4-BE49-F238E27FC236}">
                    <a16:creationId xmlns:a16="http://schemas.microsoft.com/office/drawing/2014/main" id="{64960A71-6E87-45F4-86C9-C6E0052ED940}"/>
                  </a:ext>
                </a:extLst>
              </p:cNvPr>
              <p:cNvSpPr/>
              <p:nvPr/>
            </p:nvSpPr>
            <p:spPr>
              <a:xfrm rot="10800000">
                <a:off x="6123775" y="4420074"/>
                <a:ext cx="1626782" cy="943151"/>
              </a:xfrm>
              <a:prstGeom prst="homePlate">
                <a:avLst>
                  <a:gd name="adj" fmla="val 15957"/>
                </a:avLst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19" name="Pfeil: Fünfeck 18">
                <a:extLst>
                  <a:ext uri="{FF2B5EF4-FFF2-40B4-BE49-F238E27FC236}">
                    <a16:creationId xmlns:a16="http://schemas.microsoft.com/office/drawing/2014/main" id="{5264B709-2CF7-4DA8-B01E-D8BAE5BF047B}"/>
                  </a:ext>
                </a:extLst>
              </p:cNvPr>
              <p:cNvSpPr/>
              <p:nvPr/>
            </p:nvSpPr>
            <p:spPr>
              <a:xfrm rot="10800000">
                <a:off x="4307190" y="4420075"/>
                <a:ext cx="1710750" cy="943151"/>
              </a:xfrm>
              <a:prstGeom prst="homePlate">
                <a:avLst>
                  <a:gd name="adj" fmla="val 15957"/>
                </a:avLst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3680CFB9-7F0A-482B-97B5-116EE0A14A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549" b="25919"/>
              <a:stretch/>
            </p:blipFill>
            <p:spPr>
              <a:xfrm>
                <a:off x="6588086" y="4686036"/>
                <a:ext cx="734685" cy="452074"/>
              </a:xfrm>
              <a:prstGeom prst="rect">
                <a:avLst/>
              </a:prstGeom>
              <a:noFill/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FBC960BA-DE0A-43B1-B162-EFACAF8C4E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88" t="6631" r="14896" b="21640"/>
              <a:stretch/>
            </p:blipFill>
            <p:spPr>
              <a:xfrm>
                <a:off x="4927146" y="4601929"/>
                <a:ext cx="530852" cy="536181"/>
              </a:xfrm>
              <a:prstGeom prst="rect">
                <a:avLst/>
              </a:prstGeom>
              <a:noFill/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02887A08-1842-471D-B160-5AD46C6D67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3" r="12309" b="15936"/>
              <a:stretch/>
            </p:blipFill>
            <p:spPr>
              <a:xfrm>
                <a:off x="10795233" y="4310899"/>
                <a:ext cx="668602" cy="754254"/>
              </a:xfrm>
              <a:prstGeom prst="rect">
                <a:avLst/>
              </a:prstGeom>
            </p:spPr>
          </p:pic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F66354E1-F4E4-46EE-B641-B93E9D8EB225}"/>
                  </a:ext>
                </a:extLst>
              </p:cNvPr>
              <p:cNvSpPr txBox="1"/>
              <p:nvPr/>
            </p:nvSpPr>
            <p:spPr>
              <a:xfrm>
                <a:off x="9696882" y="4592883"/>
                <a:ext cx="1102832" cy="4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CH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DERM.</a:t>
                </a:r>
                <a:endParaRPr lang="de-CH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A9F3FCBF-9767-41F6-965B-78673DADEBA1}"/>
                </a:ext>
              </a:extLst>
            </p:cNvPr>
            <p:cNvSpPr txBox="1"/>
            <p:nvPr/>
          </p:nvSpPr>
          <p:spPr>
            <a:xfrm>
              <a:off x="10679389" y="3495694"/>
              <a:ext cx="1130912" cy="831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</a:t>
              </a:r>
              <a:br>
                <a:rPr lang="de-CH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de-CH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months</a:t>
              </a:r>
              <a:endParaRPr lang="de-CH" sz="2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E957254B-1137-46CB-B993-6106488BFC80}"/>
                </a:ext>
              </a:extLst>
            </p:cNvPr>
            <p:cNvSpPr/>
            <p:nvPr/>
          </p:nvSpPr>
          <p:spPr>
            <a:xfrm>
              <a:off x="6043848" y="6362232"/>
              <a:ext cx="614815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buClr>
                  <a:srgbClr val="0070C0"/>
                </a:buClr>
              </a:pP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REF: LEO Innovation Lab (2020)</a:t>
              </a:r>
              <a:endPara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58023A0F-4F07-4EA5-95C4-456AD890D9ED}"/>
                </a:ext>
              </a:extLst>
            </p:cNvPr>
            <p:cNvSpPr txBox="1"/>
            <p:nvPr/>
          </p:nvSpPr>
          <p:spPr>
            <a:xfrm>
              <a:off x="10458816" y="1656679"/>
              <a:ext cx="420494" cy="400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2000" b="1" dirty="0">
                  <a:solidFill>
                    <a:schemeClr val="accent2">
                      <a:lumMod val="75000"/>
                    </a:schemeClr>
                  </a:solidFill>
                </a:rPr>
                <a:t>?</a:t>
              </a:r>
              <a:endParaRPr lang="de-CH" sz="24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B8665213-579E-4DE8-B949-AF59C7B5CC92}"/>
                </a:ext>
              </a:extLst>
            </p:cNvPr>
            <p:cNvSpPr txBox="1"/>
            <p:nvPr/>
          </p:nvSpPr>
          <p:spPr>
            <a:xfrm>
              <a:off x="4721967" y="1483038"/>
              <a:ext cx="9412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</a:t>
              </a:r>
              <a:r>
                <a:rPr lang="de-CH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&amp;</a:t>
              </a:r>
              <a:r>
                <a:rPr lang="de-CH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</a:t>
              </a:r>
              <a:endParaRPr lang="de-CH" sz="2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783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B750BE3F-5481-4F27-9A7B-777EE5ADD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echteck 32">
            <a:extLst>
              <a:ext uri="{FF2B5EF4-FFF2-40B4-BE49-F238E27FC236}">
                <a16:creationId xmlns:a16="http://schemas.microsoft.com/office/drawing/2014/main" id="{5ED95DA5-D980-4D80-B62E-11A1E4FAEFD7}"/>
              </a:ext>
            </a:extLst>
          </p:cNvPr>
          <p:cNvSpPr/>
          <p:nvPr/>
        </p:nvSpPr>
        <p:spPr>
          <a:xfrm>
            <a:off x="6043848" y="6362806"/>
            <a:ext cx="61481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rgbClr val="0070C0"/>
              </a:buClr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REF: LEO Innovation Lab (2020); PIC: J. Gary</a:t>
            </a:r>
            <a:endParaRPr lang="en-US" sz="1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40A0088B-4D16-4E6E-A5CC-618C20BE7A4A}"/>
              </a:ext>
            </a:extLst>
          </p:cNvPr>
          <p:cNvGrpSpPr/>
          <p:nvPr/>
        </p:nvGrpSpPr>
        <p:grpSpPr>
          <a:xfrm>
            <a:off x="911225" y="317054"/>
            <a:ext cx="10768016" cy="4942380"/>
            <a:chOff x="911225" y="317054"/>
            <a:chExt cx="10768016" cy="4942380"/>
          </a:xfrm>
        </p:grpSpPr>
        <p:sp>
          <p:nvSpPr>
            <p:cNvPr id="63" name="Textfeld 62">
              <a:extLst>
                <a:ext uri="{FF2B5EF4-FFF2-40B4-BE49-F238E27FC236}">
                  <a16:creationId xmlns:a16="http://schemas.microsoft.com/office/drawing/2014/main" id="{0B617F87-6697-4CFF-872F-5D99C74EF915}"/>
                </a:ext>
              </a:extLst>
            </p:cNvPr>
            <p:cNvSpPr txBox="1"/>
            <p:nvPr/>
          </p:nvSpPr>
          <p:spPr>
            <a:xfrm>
              <a:off x="911225" y="317054"/>
              <a:ext cx="10768016" cy="584775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CH" sz="3200" b="1" dirty="0">
                  <a:solidFill>
                    <a:schemeClr val="accent2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NEW PATIENT JOURNEY: SKIN DISORDER </a:t>
              </a:r>
              <a:r>
                <a:rPr lang="de-CH" sz="2400" dirty="0">
                  <a:solidFill>
                    <a:schemeClr val="accent2">
                      <a:lumMod val="75000"/>
                    </a:schemeClr>
                  </a:solidFill>
                </a:rPr>
                <a:t>(Danmark)</a:t>
              </a:r>
            </a:p>
          </p:txBody>
        </p:sp>
        <p:sp>
          <p:nvSpPr>
            <p:cNvPr id="89" name="Pfeil: Fünfeck 88">
              <a:extLst>
                <a:ext uri="{FF2B5EF4-FFF2-40B4-BE49-F238E27FC236}">
                  <a16:creationId xmlns:a16="http://schemas.microsoft.com/office/drawing/2014/main" id="{1B4C83BF-3B33-4123-B265-5DBA9B2EFF50}"/>
                </a:ext>
              </a:extLst>
            </p:cNvPr>
            <p:cNvSpPr/>
            <p:nvPr/>
          </p:nvSpPr>
          <p:spPr>
            <a:xfrm rot="10800000">
              <a:off x="4137364" y="4316283"/>
              <a:ext cx="3530852" cy="943151"/>
            </a:xfrm>
            <a:prstGeom prst="homePlate">
              <a:avLst>
                <a:gd name="adj" fmla="val 15957"/>
              </a:avLst>
            </a:prstGeom>
            <a:solidFill>
              <a:schemeClr val="bg2">
                <a:lumMod val="25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97" name="Pfeil: Fünfeck 96">
              <a:extLst>
                <a:ext uri="{FF2B5EF4-FFF2-40B4-BE49-F238E27FC236}">
                  <a16:creationId xmlns:a16="http://schemas.microsoft.com/office/drawing/2014/main" id="{E4C6DBB8-61C4-444C-AEEC-0CBEF43DF430}"/>
                </a:ext>
              </a:extLst>
            </p:cNvPr>
            <p:cNvSpPr/>
            <p:nvPr/>
          </p:nvSpPr>
          <p:spPr>
            <a:xfrm rot="10800000">
              <a:off x="942168" y="4312150"/>
              <a:ext cx="3012199" cy="943151"/>
            </a:xfrm>
            <a:prstGeom prst="homePlate">
              <a:avLst>
                <a:gd name="adj" fmla="val 15957"/>
              </a:avLst>
            </a:prstGeom>
            <a:solidFill>
              <a:schemeClr val="bg2">
                <a:lumMod val="25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88" name="Grafik 87">
              <a:extLst>
                <a:ext uri="{FF2B5EF4-FFF2-40B4-BE49-F238E27FC236}">
                  <a16:creationId xmlns:a16="http://schemas.microsoft.com/office/drawing/2014/main" id="{7DD926F9-4F6A-4860-B22D-73B01BF67E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65" r="15211" b="46993"/>
            <a:stretch/>
          </p:blipFill>
          <p:spPr>
            <a:xfrm>
              <a:off x="5390459" y="4440753"/>
              <a:ext cx="976963" cy="759059"/>
            </a:xfrm>
            <a:prstGeom prst="rect">
              <a:avLst/>
            </a:prstGeom>
            <a:noFill/>
          </p:spPr>
        </p:pic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6DA2697A-F146-45CC-804D-44BB4D75B3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35" t="21563" r="21140" b="36703"/>
            <a:stretch/>
          </p:blipFill>
          <p:spPr>
            <a:xfrm>
              <a:off x="5775551" y="4621319"/>
              <a:ext cx="334888" cy="246386"/>
            </a:xfrm>
            <a:prstGeom prst="rect">
              <a:avLst/>
            </a:prstGeom>
            <a:noFill/>
          </p:spPr>
        </p:pic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38BD54E9-F51E-4CDE-AAA5-1EAC9A290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0" b="18650"/>
            <a:stretch/>
          </p:blipFill>
          <p:spPr>
            <a:xfrm>
              <a:off x="2031661" y="4452825"/>
              <a:ext cx="872173" cy="679338"/>
            </a:xfrm>
            <a:prstGeom prst="rect">
              <a:avLst/>
            </a:prstGeom>
          </p:spPr>
        </p:pic>
        <p:sp>
          <p:nvSpPr>
            <p:cNvPr id="80" name="Pfeil: Fünfeck 79">
              <a:extLst>
                <a:ext uri="{FF2B5EF4-FFF2-40B4-BE49-F238E27FC236}">
                  <a16:creationId xmlns:a16="http://schemas.microsoft.com/office/drawing/2014/main" id="{E16E127B-48E3-4A08-9FF4-C7007AE77309}"/>
                </a:ext>
              </a:extLst>
            </p:cNvPr>
            <p:cNvSpPr/>
            <p:nvPr/>
          </p:nvSpPr>
          <p:spPr>
            <a:xfrm>
              <a:off x="942169" y="1231784"/>
              <a:ext cx="2163320" cy="943151"/>
            </a:xfrm>
            <a:prstGeom prst="homePlate">
              <a:avLst>
                <a:gd name="adj" fmla="val 15957"/>
              </a:avLst>
            </a:prstGeom>
            <a:solidFill>
              <a:schemeClr val="bg2">
                <a:lumMod val="25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13" name="Textfeld 112">
              <a:extLst>
                <a:ext uri="{FF2B5EF4-FFF2-40B4-BE49-F238E27FC236}">
                  <a16:creationId xmlns:a16="http://schemas.microsoft.com/office/drawing/2014/main" id="{378C5DCC-807C-48A8-8490-FB2C1037EC87}"/>
                </a:ext>
              </a:extLst>
            </p:cNvPr>
            <p:cNvSpPr txBox="1"/>
            <p:nvPr/>
          </p:nvSpPr>
          <p:spPr>
            <a:xfrm>
              <a:off x="940567" y="1229941"/>
              <a:ext cx="10245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2800" b="1" dirty="0" err="1">
                  <a:solidFill>
                    <a:schemeClr val="bg2">
                      <a:lumMod val="90000"/>
                    </a:schemeClr>
                  </a:solidFill>
                </a:rPr>
                <a:t>skin</a:t>
              </a:r>
              <a:br>
                <a:rPr lang="de-CH" sz="2800" b="1" dirty="0">
                  <a:solidFill>
                    <a:schemeClr val="bg2">
                      <a:lumMod val="90000"/>
                    </a:schemeClr>
                  </a:solidFill>
                </a:rPr>
              </a:br>
              <a:r>
                <a:rPr lang="de-CH" b="1" dirty="0" err="1">
                  <a:solidFill>
                    <a:schemeClr val="bg2">
                      <a:lumMod val="90000"/>
                    </a:schemeClr>
                  </a:solidFill>
                </a:rPr>
                <a:t>disorder</a:t>
              </a:r>
              <a:r>
                <a:rPr lang="de-CH" sz="2800" b="1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endParaRPr lang="de-CH" sz="24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7" name="Pfeil: gebogen 36">
              <a:extLst>
                <a:ext uri="{FF2B5EF4-FFF2-40B4-BE49-F238E27FC236}">
                  <a16:creationId xmlns:a16="http://schemas.microsoft.com/office/drawing/2014/main" id="{59F0C56D-CDF7-4FD1-AEEE-14F72884C247}"/>
                </a:ext>
              </a:extLst>
            </p:cNvPr>
            <p:cNvSpPr/>
            <p:nvPr/>
          </p:nvSpPr>
          <p:spPr>
            <a:xfrm rot="5400000">
              <a:off x="2839491" y="1770937"/>
              <a:ext cx="2928339" cy="1880766"/>
            </a:xfrm>
            <a:prstGeom prst="bentArrow">
              <a:avLst>
                <a:gd name="adj1" fmla="val 50410"/>
                <a:gd name="adj2" fmla="val 25205"/>
                <a:gd name="adj3" fmla="val 20176"/>
                <a:gd name="adj4" fmla="val 45718"/>
              </a:avLst>
            </a:prstGeom>
            <a:solidFill>
              <a:schemeClr val="bg2">
                <a:lumMod val="25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tx1"/>
                </a:solidFill>
              </a:endParaRPr>
            </a:p>
          </p:txBody>
        </p:sp>
        <p:sp>
          <p:nvSpPr>
            <p:cNvPr id="108" name="Textfeld 107">
              <a:extLst>
                <a:ext uri="{FF2B5EF4-FFF2-40B4-BE49-F238E27FC236}">
                  <a16:creationId xmlns:a16="http://schemas.microsoft.com/office/drawing/2014/main" id="{F320127C-CFF9-4C18-B45E-366556EA4BD6}"/>
                </a:ext>
              </a:extLst>
            </p:cNvPr>
            <p:cNvSpPr txBox="1"/>
            <p:nvPr/>
          </p:nvSpPr>
          <p:spPr>
            <a:xfrm>
              <a:off x="4198361" y="1479941"/>
              <a:ext cx="10881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2800" b="1" dirty="0">
                  <a:solidFill>
                    <a:schemeClr val="bg2">
                      <a:lumMod val="90000"/>
                    </a:schemeClr>
                  </a:solidFill>
                </a:rPr>
                <a:t>60%</a:t>
              </a:r>
              <a:r>
                <a:rPr lang="de-CH" sz="2800" b="1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endParaRPr lang="de-CH" sz="24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CEECDBB0-9D8B-4B15-BE86-CD1B0CFEE5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64" r="17145" b="16582"/>
            <a:stretch/>
          </p:blipFill>
          <p:spPr>
            <a:xfrm>
              <a:off x="3539598" y="1322617"/>
              <a:ext cx="618198" cy="814795"/>
            </a:xfrm>
            <a:prstGeom prst="rect">
              <a:avLst/>
            </a:prstGeom>
            <a:noFill/>
          </p:spPr>
        </p:pic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73BEA160-9174-4203-8764-795DED3A0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45" t="7021" r="12099" b="21051"/>
            <a:stretch/>
          </p:blipFill>
          <p:spPr>
            <a:xfrm>
              <a:off x="4562146" y="3523129"/>
              <a:ext cx="357707" cy="335205"/>
            </a:xfrm>
            <a:prstGeom prst="rect">
              <a:avLst/>
            </a:prstGeom>
          </p:spPr>
        </p:pic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749E634E-8C94-4261-A4F2-8B5377E09C92}"/>
                </a:ext>
              </a:extLst>
            </p:cNvPr>
            <p:cNvGrpSpPr/>
            <p:nvPr/>
          </p:nvGrpSpPr>
          <p:grpSpPr>
            <a:xfrm>
              <a:off x="5787451" y="1263276"/>
              <a:ext cx="1990210" cy="2928339"/>
              <a:chOff x="5882237" y="1263276"/>
              <a:chExt cx="1990210" cy="2928339"/>
            </a:xfrm>
            <a:solidFill>
              <a:schemeClr val="bg2">
                <a:lumMod val="25000"/>
              </a:schemeClr>
            </a:solidFill>
          </p:grpSpPr>
          <p:sp>
            <p:nvSpPr>
              <p:cNvPr id="53" name="Pfeil: gebogen 52">
                <a:extLst>
                  <a:ext uri="{FF2B5EF4-FFF2-40B4-BE49-F238E27FC236}">
                    <a16:creationId xmlns:a16="http://schemas.microsoft.com/office/drawing/2014/main" id="{658CD4FC-2DC0-471F-B25B-762BDAFC1514}"/>
                  </a:ext>
                </a:extLst>
              </p:cNvPr>
              <p:cNvSpPr/>
              <p:nvPr/>
            </p:nvSpPr>
            <p:spPr>
              <a:xfrm rot="5400000">
                <a:off x="5358450" y="1787063"/>
                <a:ext cx="2928339" cy="1880766"/>
              </a:xfrm>
              <a:prstGeom prst="bentArrow">
                <a:avLst>
                  <a:gd name="adj1" fmla="val 50410"/>
                  <a:gd name="adj2" fmla="val 25205"/>
                  <a:gd name="adj3" fmla="val 20176"/>
                  <a:gd name="adj4" fmla="val 45718"/>
                </a:avLst>
              </a:prstGeom>
              <a:grpFill/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>
                  <a:solidFill>
                    <a:schemeClr val="tx1"/>
                  </a:solidFill>
                </a:endParaRPr>
              </a:p>
            </p:txBody>
          </p:sp>
          <p:pic>
            <p:nvPicPr>
              <p:cNvPr id="34" name="Grafik 33">
                <a:extLst>
                  <a:ext uri="{FF2B5EF4-FFF2-40B4-BE49-F238E27FC236}">
                    <a16:creationId xmlns:a16="http://schemas.microsoft.com/office/drawing/2014/main" id="{2C916BE8-E4B6-42B1-9499-70EA3411AE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49" t="14611" r="4678" b="28842"/>
              <a:stretch/>
            </p:blipFill>
            <p:spPr>
              <a:xfrm>
                <a:off x="5906773" y="1381596"/>
                <a:ext cx="897640" cy="696835"/>
              </a:xfrm>
              <a:prstGeom prst="rect">
                <a:avLst/>
              </a:prstGeom>
              <a:grpFill/>
            </p:spPr>
          </p:pic>
          <p:pic>
            <p:nvPicPr>
              <p:cNvPr id="54" name="Grafik 53">
                <a:extLst>
                  <a:ext uri="{FF2B5EF4-FFF2-40B4-BE49-F238E27FC236}">
                    <a16:creationId xmlns:a16="http://schemas.microsoft.com/office/drawing/2014/main" id="{B662D036-B372-4823-9CB3-38C6E0E7E8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45" t="7021" r="12099" b="21051"/>
              <a:stretch/>
            </p:blipFill>
            <p:spPr>
              <a:xfrm>
                <a:off x="7059489" y="3618357"/>
                <a:ext cx="357707" cy="335205"/>
              </a:xfrm>
              <a:prstGeom prst="rect">
                <a:avLst/>
              </a:prstGeom>
              <a:grpFill/>
            </p:spPr>
          </p:pic>
          <p:sp>
            <p:nvSpPr>
              <p:cNvPr id="43" name="Textfeld 42">
                <a:extLst>
                  <a:ext uri="{FF2B5EF4-FFF2-40B4-BE49-F238E27FC236}">
                    <a16:creationId xmlns:a16="http://schemas.microsoft.com/office/drawing/2014/main" id="{DC3E3FBA-3DB7-41E6-964D-9329A6A73459}"/>
                  </a:ext>
                </a:extLst>
              </p:cNvPr>
              <p:cNvSpPr txBox="1"/>
              <p:nvPr/>
            </p:nvSpPr>
            <p:spPr>
              <a:xfrm>
                <a:off x="6784283" y="1487157"/>
                <a:ext cx="108816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2800" b="1" dirty="0">
                    <a:solidFill>
                      <a:schemeClr val="bg2">
                        <a:lumMod val="90000"/>
                      </a:schemeClr>
                    </a:solidFill>
                  </a:rPr>
                  <a:t>30%</a:t>
                </a:r>
                <a:r>
                  <a:rPr lang="de-CH" sz="2800" b="1" dirty="0">
                    <a:solidFill>
                      <a:schemeClr val="bg1">
                        <a:lumMod val="95000"/>
                      </a:schemeClr>
                    </a:solidFill>
                  </a:rPr>
                  <a:t> </a:t>
                </a:r>
                <a:endParaRPr lang="de-CH" sz="2400" b="1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20BA757C-A993-465E-B8C6-1BF35DF17A50}"/>
                </a:ext>
              </a:extLst>
            </p:cNvPr>
            <p:cNvGrpSpPr/>
            <p:nvPr/>
          </p:nvGrpSpPr>
          <p:grpSpPr>
            <a:xfrm>
              <a:off x="7889921" y="1247151"/>
              <a:ext cx="3499208" cy="4004380"/>
              <a:chOff x="7843608" y="1247151"/>
              <a:chExt cx="3499208" cy="4004380"/>
            </a:xfrm>
            <a:solidFill>
              <a:schemeClr val="bg2">
                <a:lumMod val="25000"/>
              </a:schemeClr>
            </a:solidFill>
          </p:grpSpPr>
          <p:sp>
            <p:nvSpPr>
              <p:cNvPr id="3" name="Pfeil: Fünfeck 2">
                <a:extLst>
                  <a:ext uri="{FF2B5EF4-FFF2-40B4-BE49-F238E27FC236}">
                    <a16:creationId xmlns:a16="http://schemas.microsoft.com/office/drawing/2014/main" id="{272D32B8-3452-4C04-B4CD-06C8B05DC1B9}"/>
                  </a:ext>
                </a:extLst>
              </p:cNvPr>
              <p:cNvSpPr/>
              <p:nvPr/>
            </p:nvSpPr>
            <p:spPr>
              <a:xfrm>
                <a:off x="7843608" y="1247151"/>
                <a:ext cx="1851954" cy="943151"/>
              </a:xfrm>
              <a:prstGeom prst="homePlate">
                <a:avLst>
                  <a:gd name="adj" fmla="val 15957"/>
                </a:avLst>
              </a:prstGeom>
              <a:grpFill/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pic>
            <p:nvPicPr>
              <p:cNvPr id="66" name="Grafik 65">
                <a:extLst>
                  <a:ext uri="{FF2B5EF4-FFF2-40B4-BE49-F238E27FC236}">
                    <a16:creationId xmlns:a16="http://schemas.microsoft.com/office/drawing/2014/main" id="{275990FC-75EF-47FB-AAC6-173F7E4479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872"/>
              <a:stretch/>
            </p:blipFill>
            <p:spPr>
              <a:xfrm>
                <a:off x="7943029" y="1287348"/>
                <a:ext cx="983812" cy="847338"/>
              </a:xfrm>
              <a:prstGeom prst="rect">
                <a:avLst/>
              </a:prstGeom>
              <a:grpFill/>
            </p:spPr>
          </p:pic>
          <p:sp>
            <p:nvSpPr>
              <p:cNvPr id="86" name="Pfeil: Fünfeck 85">
                <a:extLst>
                  <a:ext uri="{FF2B5EF4-FFF2-40B4-BE49-F238E27FC236}">
                    <a16:creationId xmlns:a16="http://schemas.microsoft.com/office/drawing/2014/main" id="{B0DA1F48-EB6D-4F5E-A061-D9EA75BBEC39}"/>
                  </a:ext>
                </a:extLst>
              </p:cNvPr>
              <p:cNvSpPr/>
              <p:nvPr/>
            </p:nvSpPr>
            <p:spPr>
              <a:xfrm rot="10800000">
                <a:off x="7915401" y="4306248"/>
                <a:ext cx="1780161" cy="943151"/>
              </a:xfrm>
              <a:prstGeom prst="homePlate">
                <a:avLst>
                  <a:gd name="adj" fmla="val 15957"/>
                </a:avLst>
              </a:prstGeom>
              <a:grpFill/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109" name="Textfeld 108">
                <a:extLst>
                  <a:ext uri="{FF2B5EF4-FFF2-40B4-BE49-F238E27FC236}">
                    <a16:creationId xmlns:a16="http://schemas.microsoft.com/office/drawing/2014/main" id="{7C3D7BD5-1505-4F01-BA21-05EB21C51B98}"/>
                  </a:ext>
                </a:extLst>
              </p:cNvPr>
              <p:cNvSpPr txBox="1"/>
              <p:nvPr/>
            </p:nvSpPr>
            <p:spPr>
              <a:xfrm>
                <a:off x="8621503" y="1490227"/>
                <a:ext cx="105370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2800" b="1" dirty="0">
                    <a:solidFill>
                      <a:schemeClr val="bg2">
                        <a:lumMod val="90000"/>
                      </a:schemeClr>
                    </a:solidFill>
                  </a:rPr>
                  <a:t>10%</a:t>
                </a:r>
                <a:endParaRPr lang="de-CH" sz="2400" b="1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  <p:pic>
            <p:nvPicPr>
              <p:cNvPr id="39" name="Grafik 38">
                <a:extLst>
                  <a:ext uri="{FF2B5EF4-FFF2-40B4-BE49-F238E27FC236}">
                    <a16:creationId xmlns:a16="http://schemas.microsoft.com/office/drawing/2014/main" id="{A5406FF1-C1EB-469A-B0DE-96983D38EF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13" t="6465" r="11193" b="18215"/>
              <a:stretch/>
            </p:blipFill>
            <p:spPr>
              <a:xfrm>
                <a:off x="8500993" y="4538512"/>
                <a:ext cx="494547" cy="498695"/>
              </a:xfrm>
              <a:prstGeom prst="rect">
                <a:avLst/>
              </a:prstGeom>
              <a:grpFill/>
            </p:spPr>
          </p:pic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AFA06205-C1A0-4CDA-8F5C-0E1B8851B57B}"/>
                  </a:ext>
                </a:extLst>
              </p:cNvPr>
              <p:cNvSpPr txBox="1"/>
              <p:nvPr/>
            </p:nvSpPr>
            <p:spPr>
              <a:xfrm>
                <a:off x="10017547" y="1543346"/>
                <a:ext cx="1102832" cy="46166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CH" sz="2400" b="1" dirty="0">
                    <a:solidFill>
                      <a:schemeClr val="bg1">
                        <a:lumMod val="95000"/>
                      </a:schemeClr>
                    </a:solidFill>
                  </a:rPr>
                  <a:t>DERM</a:t>
                </a:r>
                <a:endParaRPr lang="de-CH" sz="2000" b="1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38" name="Pfeil: gebogen 37">
                <a:extLst>
                  <a:ext uri="{FF2B5EF4-FFF2-40B4-BE49-F238E27FC236}">
                    <a16:creationId xmlns:a16="http://schemas.microsoft.com/office/drawing/2014/main" id="{27179AB9-D316-48A3-883E-7D53F23BBBAB}"/>
                  </a:ext>
                </a:extLst>
              </p:cNvPr>
              <p:cNvSpPr/>
              <p:nvPr/>
            </p:nvSpPr>
            <p:spPr>
              <a:xfrm rot="10800000">
                <a:off x="9327213" y="3019024"/>
                <a:ext cx="2015603" cy="2232507"/>
              </a:xfrm>
              <a:prstGeom prst="bentArrow">
                <a:avLst>
                  <a:gd name="adj1" fmla="val 47142"/>
                  <a:gd name="adj2" fmla="val 23469"/>
                  <a:gd name="adj3" fmla="val 14004"/>
                  <a:gd name="adj4" fmla="val 45718"/>
                </a:avLst>
              </a:prstGeom>
              <a:grpFill/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>
                  <a:solidFill>
                    <a:schemeClr val="tx1"/>
                  </a:solidFill>
                </a:endParaRPr>
              </a:p>
            </p:txBody>
          </p:sp>
          <p:sp>
            <p:nvSpPr>
              <p:cNvPr id="2" name="Pfeil: gebogen 1">
                <a:extLst>
                  <a:ext uri="{FF2B5EF4-FFF2-40B4-BE49-F238E27FC236}">
                    <a16:creationId xmlns:a16="http://schemas.microsoft.com/office/drawing/2014/main" id="{385DEAD3-138E-43C6-AA90-609109EF087F}"/>
                  </a:ext>
                </a:extLst>
              </p:cNvPr>
              <p:cNvSpPr/>
              <p:nvPr/>
            </p:nvSpPr>
            <p:spPr>
              <a:xfrm rot="5400000">
                <a:off x="9383580" y="1322072"/>
                <a:ext cx="2030605" cy="1880768"/>
              </a:xfrm>
              <a:prstGeom prst="bentArrow">
                <a:avLst>
                  <a:gd name="adj1" fmla="val 50410"/>
                  <a:gd name="adj2" fmla="val 25205"/>
                  <a:gd name="adj3" fmla="val 14004"/>
                  <a:gd name="adj4" fmla="val 45718"/>
                </a:avLst>
              </a:prstGeom>
              <a:grpFill/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>
                  <a:solidFill>
                    <a:schemeClr val="tx1"/>
                  </a:solidFill>
                </a:endParaRPr>
              </a:p>
            </p:txBody>
          </p:sp>
          <p:pic>
            <p:nvPicPr>
              <p:cNvPr id="6" name="Grafik 5">
                <a:extLst>
                  <a:ext uri="{FF2B5EF4-FFF2-40B4-BE49-F238E27FC236}">
                    <a16:creationId xmlns:a16="http://schemas.microsoft.com/office/drawing/2014/main" id="{477F3322-D7F0-44C0-AD54-FAF0CE54C9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3" r="12309" b="15936"/>
              <a:stretch/>
            </p:blipFill>
            <p:spPr>
              <a:xfrm>
                <a:off x="10482290" y="2750163"/>
                <a:ext cx="764537" cy="862479"/>
              </a:xfrm>
              <a:prstGeom prst="rect">
                <a:avLst/>
              </a:prstGeom>
              <a:grpFill/>
            </p:spPr>
          </p:pic>
          <p:pic>
            <p:nvPicPr>
              <p:cNvPr id="65" name="Grafik 64">
                <a:extLst>
                  <a:ext uri="{FF2B5EF4-FFF2-40B4-BE49-F238E27FC236}">
                    <a16:creationId xmlns:a16="http://schemas.microsoft.com/office/drawing/2014/main" id="{EC7ABADA-8B71-40C1-9DD2-FFDDAEE382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976" b="28629"/>
              <a:stretch/>
            </p:blipFill>
            <p:spPr>
              <a:xfrm>
                <a:off x="9988227" y="4433837"/>
                <a:ext cx="988127" cy="583796"/>
              </a:xfrm>
              <a:prstGeom prst="rect">
                <a:avLst/>
              </a:prstGeom>
              <a:grpFill/>
            </p:spPr>
          </p:pic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2D468858-E39D-4026-B80C-A5F09CFED2DD}"/>
                  </a:ext>
                </a:extLst>
              </p:cNvPr>
              <p:cNvSpPr txBox="1"/>
              <p:nvPr/>
            </p:nvSpPr>
            <p:spPr>
              <a:xfrm>
                <a:off x="9613752" y="1494309"/>
                <a:ext cx="1469266" cy="52322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e-CH" sz="2800" b="1" dirty="0">
                    <a:solidFill>
                      <a:schemeClr val="bg2">
                        <a:lumMod val="90000"/>
                      </a:schemeClr>
                    </a:solidFill>
                  </a:rPr>
                  <a:t>DERM.</a:t>
                </a:r>
                <a:endParaRPr lang="de-CH" sz="2400" b="1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p:grp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F9EDE19D-44C4-4276-B934-C8C090EB61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27" t="5151" r="17975" b="19739"/>
            <a:stretch/>
          </p:blipFill>
          <p:spPr>
            <a:xfrm>
              <a:off x="2064100" y="1335613"/>
              <a:ext cx="579470" cy="7290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755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27A015F8-D6FA-4997-9F59-46C43C7016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4255" t="1" r="35071" b="353"/>
          <a:stretch/>
        </p:blipFill>
        <p:spPr>
          <a:xfrm>
            <a:off x="1" y="0"/>
            <a:ext cx="12192000" cy="694148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52C41D7-48B2-4B0D-9D54-7A16AF1FFC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181" t="21606" r="34821" b="27760"/>
          <a:stretch/>
        </p:blipFill>
        <p:spPr>
          <a:xfrm>
            <a:off x="332812" y="298017"/>
            <a:ext cx="961659" cy="8815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4" name="Grafik 63">
            <a:extLst>
              <a:ext uri="{FF2B5EF4-FFF2-40B4-BE49-F238E27FC236}">
                <a16:creationId xmlns:a16="http://schemas.microsoft.com/office/drawing/2014/main" id="{794CACCC-9E38-498B-ACAD-1E3FE7AFEA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93" t="3710" r="6297" b="13856"/>
          <a:stretch/>
        </p:blipFill>
        <p:spPr>
          <a:xfrm>
            <a:off x="525199" y="1581455"/>
            <a:ext cx="3524261" cy="47637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0" name="Picture 2" descr="Patient Journey App: Hilft Gesundheitsdienstleistern dabei, ihre Patienten  miteinzubeziehen. | Patient Journey App">
            <a:extLst>
              <a:ext uri="{FF2B5EF4-FFF2-40B4-BE49-F238E27FC236}">
                <a16:creationId xmlns:a16="http://schemas.microsoft.com/office/drawing/2014/main" id="{3E3A8BAA-D18B-472D-B0A4-512414B0E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072" y="339126"/>
            <a:ext cx="5016891" cy="635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Über patient_journey | PROM Projects">
            <a:extLst>
              <a:ext uri="{FF2B5EF4-FFF2-40B4-BE49-F238E27FC236}">
                <a16:creationId xmlns:a16="http://schemas.microsoft.com/office/drawing/2014/main" id="{D15CFBF2-8011-4473-8BFA-DBF0FD4E1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1236">
            <a:off x="8086219" y="174251"/>
            <a:ext cx="3519487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787D8224-27E3-45D6-AD53-CE6C2DC15892}"/>
              </a:ext>
            </a:extLst>
          </p:cNvPr>
          <p:cNvSpPr/>
          <p:nvPr/>
        </p:nvSpPr>
        <p:spPr>
          <a:xfrm>
            <a:off x="6043848" y="6362806"/>
            <a:ext cx="61481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rgbClr val="0070C0"/>
              </a:buClr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REF: Interactive Studios BV (2021)</a:t>
            </a:r>
            <a:endParaRPr lang="en-US" sz="14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66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6DB4B94467CC14A926747FF5C0E8536" ma:contentTypeVersion="14" ma:contentTypeDescription="Ein neues Dokument erstellen." ma:contentTypeScope="" ma:versionID="fee22ecc26a5105f63d9f636d0aeba23">
  <xsd:schema xmlns:xsd="http://www.w3.org/2001/XMLSchema" xmlns:xs="http://www.w3.org/2001/XMLSchema" xmlns:p="http://schemas.microsoft.com/office/2006/metadata/properties" xmlns:ns3="864928fa-092f-416c-a7c0-7825c75a4554" xmlns:ns4="53bd8f92-6d7c-44fb-b702-5993f5fef36a" targetNamespace="http://schemas.microsoft.com/office/2006/metadata/properties" ma:root="true" ma:fieldsID="dc77503c991945e267fb506fb148ebbc" ns3:_="" ns4:_="">
    <xsd:import namespace="864928fa-092f-416c-a7c0-7825c75a4554"/>
    <xsd:import namespace="53bd8f92-6d7c-44fb-b702-5993f5fef36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928fa-092f-416c-a7c0-7825c75a45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bd8f92-6d7c-44fb-b702-5993f5fef36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479CA1F-77FF-4E9D-A6AA-D261CB6601D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9726999-9FC3-4FBC-AE44-70BD676A4D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4928fa-092f-416c-a7c0-7825c75a4554"/>
    <ds:schemaRef ds:uri="53bd8f92-6d7c-44fb-b702-5993f5fef3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A0AF34C-D22F-4E4C-A119-E76003A037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919</Words>
  <Application>Microsoft Office PowerPoint</Application>
  <PresentationFormat>Breitbild</PresentationFormat>
  <Paragraphs>273</Paragraphs>
  <Slides>29</Slides>
  <Notes>16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8" baseType="lpstr">
      <vt:lpstr>Aharoni</vt:lpstr>
      <vt:lpstr>Arial</vt:lpstr>
      <vt:lpstr>Arial Rounded MT Bold</vt:lpstr>
      <vt:lpstr>Bahnschrift SemiBold</vt:lpstr>
      <vt:lpstr>Calibri</vt:lpstr>
      <vt:lpstr>Calibri Light</vt:lpstr>
      <vt:lpstr>Grotesque Light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Marcel J. Scacchi</dc:creator>
  <cp:lastModifiedBy>Marcel J. Scacchi</cp:lastModifiedBy>
  <cp:revision>157</cp:revision>
  <cp:lastPrinted>2021-08-26T15:30:14Z</cp:lastPrinted>
  <dcterms:created xsi:type="dcterms:W3CDTF">2021-07-10T13:06:20Z</dcterms:created>
  <dcterms:modified xsi:type="dcterms:W3CDTF">2021-09-02T07:15:17Z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0x01010056DB4B94467CC14A926747FF5C0E8536</vt:lpwstr>
  </property>
</Properties>
</file>